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996" r:id="rId5"/>
    <p:sldId id="2970" r:id="rId6"/>
    <p:sldId id="2971" r:id="rId7"/>
    <p:sldId id="2974" r:id="rId8"/>
    <p:sldId id="2973" r:id="rId9"/>
    <p:sldId id="2963" r:id="rId10"/>
    <p:sldId id="2991" r:id="rId11"/>
    <p:sldId id="2992" r:id="rId12"/>
    <p:sldId id="2977" r:id="rId13"/>
    <p:sldId id="2978" r:id="rId14"/>
    <p:sldId id="3001" r:id="rId15"/>
    <p:sldId id="2980" r:id="rId16"/>
    <p:sldId id="2984" r:id="rId17"/>
    <p:sldId id="300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ish Brahmanyapura" initials="HB" lastIdx="3" clrIdx="0">
    <p:extLst>
      <p:ext uri="{19B8F6BF-5375-455C-9EA6-DF929625EA0E}">
        <p15:presenceInfo xmlns:p15="http://schemas.microsoft.com/office/powerpoint/2012/main" xmlns="" userId="S::harish.br@altmeta.in::7c7a24d7-1f52-4c7c-bafa-1282abd677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E1F2"/>
    <a:srgbClr val="FFFFFF"/>
    <a:srgbClr val="E0EBF6"/>
    <a:srgbClr val="F6F6F6"/>
    <a:srgbClr val="D63903"/>
    <a:srgbClr val="FFE389"/>
    <a:srgbClr val="FFC000"/>
    <a:srgbClr val="BCE292"/>
    <a:srgbClr val="92D05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32" autoAdjust="0"/>
    <p:restoredTop sz="94249" autoAdjust="0"/>
  </p:normalViewPr>
  <p:slideViewPr>
    <p:cSldViewPr snapToGrid="0">
      <p:cViewPr>
        <p:scale>
          <a:sx n="81" d="100"/>
          <a:sy n="81" d="100"/>
        </p:scale>
        <p:origin x="-21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dirty="0"/>
              <a:t>Overall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779058998783589E-3"/>
          <c:y val="0.15315670332223705"/>
          <c:w val="0.99302369643836019"/>
          <c:h val="0.45281785385402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BOUGHT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Mobiles</c:v>
                </c:pt>
                <c:pt idx="1">
                  <c:v>Headphones/Earphones</c:v>
                </c:pt>
                <c:pt idx="2">
                  <c:v>Speakers</c:v>
                </c:pt>
                <c:pt idx="3">
                  <c:v>Laptop &amp; Computer Accessories</c:v>
                </c:pt>
                <c:pt idx="4">
                  <c:v>Tablet</c:v>
                </c:pt>
                <c:pt idx="5">
                  <c:v>Camera &amp; accessories</c:v>
                </c:pt>
                <c:pt idx="6">
                  <c:v>Smart watch &amp; Fitness Gadgets</c:v>
                </c:pt>
                <c:pt idx="7">
                  <c:v>Others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38</c:v>
                </c:pt>
                <c:pt idx="1">
                  <c:v>37</c:v>
                </c:pt>
                <c:pt idx="2">
                  <c:v>15</c:v>
                </c:pt>
                <c:pt idx="3">
                  <c:v>30</c:v>
                </c:pt>
                <c:pt idx="4">
                  <c:v>7</c:v>
                </c:pt>
                <c:pt idx="5">
                  <c:v>6</c:v>
                </c:pt>
                <c:pt idx="6">
                  <c:v>16</c:v>
                </c:pt>
                <c:pt idx="7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0EB-4002-B8D8-C444C3BFF07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PLANNING TO BUY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Mobiles</c:v>
                </c:pt>
                <c:pt idx="1">
                  <c:v>Headphones/Earphones</c:v>
                </c:pt>
                <c:pt idx="2">
                  <c:v>Speakers</c:v>
                </c:pt>
                <c:pt idx="3">
                  <c:v>Laptop &amp; Computer Accessories</c:v>
                </c:pt>
                <c:pt idx="4">
                  <c:v>Tablet</c:v>
                </c:pt>
                <c:pt idx="5">
                  <c:v>Camera &amp; accessories</c:v>
                </c:pt>
                <c:pt idx="6">
                  <c:v>Smart watch &amp; Fitness Gadgets</c:v>
                </c:pt>
                <c:pt idx="7">
                  <c:v>Others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30</c:v>
                </c:pt>
                <c:pt idx="1">
                  <c:v>21</c:v>
                </c:pt>
                <c:pt idx="2">
                  <c:v>13</c:v>
                </c:pt>
                <c:pt idx="3">
                  <c:v>28</c:v>
                </c:pt>
                <c:pt idx="4">
                  <c:v>9</c:v>
                </c:pt>
                <c:pt idx="5">
                  <c:v>8</c:v>
                </c:pt>
                <c:pt idx="6">
                  <c:v>22</c:v>
                </c:pt>
                <c:pt idx="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0EB-4002-B8D8-C444C3BFF0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0415616"/>
        <c:axId val="168260672"/>
      </c:barChart>
      <c:catAx>
        <c:axId val="170415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68260672"/>
        <c:crosses val="autoZero"/>
        <c:auto val="1"/>
        <c:lblAlgn val="ctr"/>
        <c:lblOffset val="100"/>
        <c:noMultiLvlLbl val="0"/>
      </c:catAx>
      <c:valAx>
        <c:axId val="1682606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041561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spPr>
    <a:ln w="28575"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12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98048917443159"/>
          <c:y val="0.13492798682603463"/>
          <c:w val="0.8002037275918793"/>
          <c:h val="0.7947507438660512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chemeClr val="accent2"/>
            </a:solidFill>
          </c:spPr>
          <c:dPt>
            <c:idx val="0"/>
            <c:bubble3D val="0"/>
            <c:spPr>
              <a:solidFill>
                <a:schemeClr val="bg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954-4EFD-B0E1-533955A84438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954-4EFD-B0E1-533955A84438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954-4EFD-B0E1-533955A84438}"/>
              </c:ext>
            </c:extLst>
          </c:dPt>
          <c:dLbls>
            <c:dLbl>
              <c:idx val="0"/>
              <c:layout>
                <c:manualLayout>
                  <c:x val="0.10335352330148206"/>
                  <c:y val="-0.1648618698216077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6857962167237163"/>
                      <c:h val="0.3526662963351108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954-4EFD-B0E1-533955A84438}"/>
                </c:ext>
              </c:extLst>
            </c:dLbl>
            <c:dLbl>
              <c:idx val="1"/>
              <c:layout>
                <c:manualLayout>
                  <c:x val="0.14251979297439304"/>
                  <c:y val="0.1936943103553280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40558233553960499"/>
                      <c:h val="0.268806119936131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954-4EFD-B0E1-533955A84438}"/>
                </c:ext>
              </c:extLst>
            </c:dLbl>
            <c:dLbl>
              <c:idx val="2"/>
              <c:layout>
                <c:manualLayout>
                  <c:x val="-0.14227049537580719"/>
                  <c:y val="0.1184871746665572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3745506971886086"/>
                      <c:h val="0.185452706334684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954-4EFD-B0E1-533955A84438}"/>
                </c:ext>
              </c:extLst>
            </c:dLbl>
            <c:dLbl>
              <c:idx val="3"/>
              <c:layout>
                <c:manualLayout>
                  <c:x val="0.12059630499807927"/>
                  <c:y val="2.758415674206637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9767138049657071"/>
                      <c:h val="0.163368590556336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C954-4EFD-B0E1-533955A84438}"/>
                </c:ext>
              </c:extLst>
            </c:dLbl>
            <c:dLbl>
              <c:idx val="4"/>
              <c:layout>
                <c:manualLayout>
                  <c:x val="0.13933992952994545"/>
                  <c:y val="0.151014379388349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954-4EFD-B0E1-533955A844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i="1">
                    <a:latin typeface="+mj-lt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Same as last festive season</c:v>
                </c:pt>
                <c:pt idx="1">
                  <c:v>Less than last festive season</c:v>
                </c:pt>
                <c:pt idx="2">
                  <c:v>More than last festive season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37</c:v>
                </c:pt>
                <c:pt idx="1">
                  <c:v>31</c:v>
                </c:pt>
                <c:pt idx="2">
                  <c:v>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954-4EFD-B0E1-533955A84438}"/>
            </c:ext>
          </c:extLst>
        </c:ser>
        <c:dLbls>
          <c:dLblPos val="bestFit"/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latin typeface="+mj-lt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12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98048917443159"/>
          <c:y val="0.13492798682603463"/>
          <c:w val="0.8002037275918793"/>
          <c:h val="0.7947507438660512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chemeClr val="accent2"/>
            </a:solidFill>
          </c:spPr>
          <c:dPt>
            <c:idx val="0"/>
            <c:bubble3D val="0"/>
            <c:spPr>
              <a:solidFill>
                <a:schemeClr val="bg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03C-47ED-8E54-893BDFF17ED5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03C-47ED-8E54-893BDFF17ED5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03C-47ED-8E54-893BDFF17ED5}"/>
              </c:ext>
            </c:extLst>
          </c:dPt>
          <c:dLbls>
            <c:dLbl>
              <c:idx val="0"/>
              <c:layout>
                <c:manualLayout>
                  <c:x val="0.2504704798339239"/>
                  <c:y val="-0.1648618698216077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6857962167237163"/>
                      <c:h val="0.3526662963351108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03C-47ED-8E54-893BDFF17ED5}"/>
                </c:ext>
              </c:extLst>
            </c:dLbl>
            <c:dLbl>
              <c:idx val="1"/>
              <c:layout>
                <c:manualLayout>
                  <c:x val="0.2084158090877542"/>
                  <c:y val="0.2071458833685068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53737450642926554"/>
                      <c:h val="0.2688060595401027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03C-47ED-8E54-893BDFF17ED5}"/>
                </c:ext>
              </c:extLst>
            </c:dLbl>
            <c:dLbl>
              <c:idx val="2"/>
              <c:layout>
                <c:manualLayout>
                  <c:x val="-5.9517207326308705E-2"/>
                  <c:y val="2.768905682760002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3745506971886086"/>
                      <c:h val="0.185452706334684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03C-47ED-8E54-893BDFF17ED5}"/>
                </c:ext>
              </c:extLst>
            </c:dLbl>
            <c:dLbl>
              <c:idx val="3"/>
              <c:layout>
                <c:manualLayout>
                  <c:x val="0.12059630499807927"/>
                  <c:y val="2.758415674206637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9767138049657071"/>
                      <c:h val="0.163368590556336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C03C-47ED-8E54-893BDFF17ED5}"/>
                </c:ext>
              </c:extLst>
            </c:dLbl>
            <c:dLbl>
              <c:idx val="4"/>
              <c:layout>
                <c:manualLayout>
                  <c:x val="0.13933992952994545"/>
                  <c:y val="0.151014379388349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03C-47ED-8E54-893BDFF17E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i="1">
                    <a:latin typeface="+mj-lt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Same as last festive season</c:v>
                </c:pt>
                <c:pt idx="1">
                  <c:v>Less than last festive season</c:v>
                </c:pt>
                <c:pt idx="2">
                  <c:v>More than last festive season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43</c:v>
                </c:pt>
                <c:pt idx="1">
                  <c:v>34</c:v>
                </c:pt>
                <c:pt idx="2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03C-47ED-8E54-893BDFF17ED5}"/>
            </c:ext>
          </c:extLst>
        </c:ser>
        <c:dLbls>
          <c:dLblPos val="bestFit"/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latin typeface="+mj-lt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OVERALL- DRIVERS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55439763423179012"/>
          <c:y val="0.13000688612930208"/>
          <c:w val="0.38750722758412054"/>
          <c:h val="0.8406461869792075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Safety Measure at the stores</c:v>
                </c:pt>
                <c:pt idx="1">
                  <c:v>Product usage</c:v>
                </c:pt>
                <c:pt idx="2">
                  <c:v>Offers &amp; deals</c:v>
                </c:pt>
                <c:pt idx="3">
                  <c:v>New models &amp; product launches</c:v>
                </c:pt>
                <c:pt idx="4">
                  <c:v>Others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46</c:v>
                </c:pt>
                <c:pt idx="1">
                  <c:v>37</c:v>
                </c:pt>
                <c:pt idx="2">
                  <c:v>48</c:v>
                </c:pt>
                <c:pt idx="3">
                  <c:v>22</c:v>
                </c:pt>
                <c:pt idx="4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1CA-4387-BA61-D86D079C72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92613376"/>
        <c:axId val="199753728"/>
      </c:barChart>
      <c:valAx>
        <c:axId val="19975372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92613376"/>
        <c:crosses val="autoZero"/>
        <c:crossBetween val="between"/>
      </c:valAx>
      <c:catAx>
        <c:axId val="19261337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0" i="1">
                <a:latin typeface="+mj-lt"/>
                <a:cs typeface="Times New Roman" panose="02020603050405020304" pitchFamily="18" charset="0"/>
              </a:defRPr>
            </a:pPr>
            <a:endParaRPr lang="en-US"/>
          </a:p>
        </c:txPr>
        <c:crossAx val="19975372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 w="28575"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05C33BAA-318B-4458-ADAA-36FD2E60DC12}" type="VALUE">
                      <a:rPr lang="en-US" b="1"/>
                      <a:pPr/>
                      <a:t>[VALUE]</a:t>
                    </a:fld>
                    <a:endParaRPr lang="en-IN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CDEE-49F9-ABC7-99118CC404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+mj-lt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Do online shopping</c:v>
                </c:pt>
                <c:pt idx="1">
                  <c:v>Visit multi brand stores like Croma, etc.</c:v>
                </c:pt>
                <c:pt idx="2">
                  <c:v>Visit standalone electronics store / shop</c:v>
                </c:pt>
                <c:pt idx="3">
                  <c:v>Visit branded showroom</c:v>
                </c:pt>
                <c:pt idx="4">
                  <c:v>Local retailer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76</c:v>
                </c:pt>
                <c:pt idx="1">
                  <c:v>45</c:v>
                </c:pt>
                <c:pt idx="2">
                  <c:v>26</c:v>
                </c:pt>
                <c:pt idx="3">
                  <c:v>25</c:v>
                </c:pt>
                <c:pt idx="4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368-4D6D-8EC4-F06DDCC934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70033152"/>
        <c:axId val="168262976"/>
      </c:barChart>
      <c:valAx>
        <c:axId val="168262976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70033152"/>
        <c:crosses val="autoZero"/>
        <c:crossBetween val="between"/>
      </c:valAx>
      <c:catAx>
        <c:axId val="17003315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i="1">
                <a:latin typeface="+mj-lt"/>
                <a:cs typeface="Times New Roman" panose="02020603050405020304" pitchFamily="18" charset="0"/>
              </a:defRPr>
            </a:pPr>
            <a:endParaRPr lang="en-US"/>
          </a:p>
        </c:txPr>
        <c:crossAx val="16826297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 w="28575"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spPr>
    <a:ln w="28575"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12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98048917443159"/>
          <c:y val="0.13492798682603463"/>
          <c:w val="0.8002037275918793"/>
          <c:h val="0.7947507438660512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chemeClr val="accent2"/>
            </a:solidFill>
          </c:spPr>
          <c:dPt>
            <c:idx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954-4EFD-B0E1-533955A84438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954-4EFD-B0E1-533955A84438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954-4EFD-B0E1-533955A84438}"/>
              </c:ext>
            </c:extLst>
          </c:dPt>
          <c:dLbls>
            <c:dLbl>
              <c:idx val="0"/>
              <c:layout>
                <c:manualLayout>
                  <c:x val="0.24350885725397983"/>
                  <c:y val="-0.1558971441945069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6857962167237163"/>
                      <c:h val="0.3526662963351108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954-4EFD-B0E1-533955A84438}"/>
                </c:ext>
              </c:extLst>
            </c:dLbl>
            <c:dLbl>
              <c:idx val="1"/>
              <c:layout>
                <c:manualLayout>
                  <c:x val="0.15941706197908803"/>
                  <c:y val="0.1441247723805132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53737450642926554"/>
                      <c:h val="0.2688060595401027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954-4EFD-B0E1-533955A84438}"/>
                </c:ext>
              </c:extLst>
            </c:dLbl>
            <c:dLbl>
              <c:idx val="2"/>
              <c:layout>
                <c:manualLayout>
                  <c:x val="-0.1192103369457415"/>
                  <c:y val="6.387685410436275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3745506971886086"/>
                      <c:h val="0.185452706334684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954-4EFD-B0E1-533955A844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+mj-lt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Same as last festive season</c:v>
                </c:pt>
                <c:pt idx="1">
                  <c:v>Less than last festive season</c:v>
                </c:pt>
                <c:pt idx="2">
                  <c:v>More than last festive season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41</c:v>
                </c:pt>
                <c:pt idx="1">
                  <c:v>34</c:v>
                </c:pt>
                <c:pt idx="2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954-4EFD-B0E1-533955A84438}"/>
            </c:ext>
          </c:extLst>
        </c:ser>
        <c:dLbls>
          <c:dLblPos val="bestFit"/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latin typeface="+mj-lt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084556830920111E-2"/>
          <c:y val="4.0848442919929742E-2"/>
          <c:w val="0.95306441350429827"/>
          <c:h val="0.7155331394323732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Less than…</c:v>
                </c:pt>
              </c:strCache>
            </c:strRef>
          </c:tx>
          <c:spPr>
            <a:solidFill>
              <a:srgbClr val="00B0F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Sheet1!$B$1:$J$1</c:f>
              <c:strCache>
                <c:ptCount val="9"/>
                <c:pt idx="0">
                  <c:v>&lt;25K</c:v>
                </c:pt>
                <c:pt idx="1">
                  <c:v>25K - 50K</c:v>
                </c:pt>
                <c:pt idx="2">
                  <c:v>50K - 1 lakh</c:v>
                </c:pt>
                <c:pt idx="3">
                  <c:v>1 lakh +</c:v>
                </c:pt>
                <c:pt idx="5">
                  <c:v>South</c:v>
                </c:pt>
                <c:pt idx="6">
                  <c:v>North</c:v>
                </c:pt>
                <c:pt idx="7">
                  <c:v>West</c:v>
                </c:pt>
                <c:pt idx="8">
                  <c:v>East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43</c:v>
                </c:pt>
                <c:pt idx="1">
                  <c:v>35</c:v>
                </c:pt>
                <c:pt idx="2">
                  <c:v>33</c:v>
                </c:pt>
                <c:pt idx="3">
                  <c:v>21</c:v>
                </c:pt>
                <c:pt idx="5">
                  <c:v>31</c:v>
                </c:pt>
                <c:pt idx="6">
                  <c:v>31</c:v>
                </c:pt>
                <c:pt idx="7">
                  <c:v>38</c:v>
                </c:pt>
                <c:pt idx="8">
                  <c:v>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C51-4A98-9E79-D1A335295A4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Same as…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Sheet1!$B$1:$J$1</c:f>
              <c:strCache>
                <c:ptCount val="9"/>
                <c:pt idx="0">
                  <c:v>&lt;25K</c:v>
                </c:pt>
                <c:pt idx="1">
                  <c:v>25K - 50K</c:v>
                </c:pt>
                <c:pt idx="2">
                  <c:v>50K - 1 lakh</c:v>
                </c:pt>
                <c:pt idx="3">
                  <c:v>1 lakh +</c:v>
                </c:pt>
                <c:pt idx="5">
                  <c:v>South</c:v>
                </c:pt>
                <c:pt idx="6">
                  <c:v>North</c:v>
                </c:pt>
                <c:pt idx="7">
                  <c:v>West</c:v>
                </c:pt>
                <c:pt idx="8">
                  <c:v>East</c:v>
                </c:pt>
              </c:strCache>
            </c:strRef>
          </c:cat>
          <c:val>
            <c:numRef>
              <c:f>Sheet1!$B$3:$J$3</c:f>
              <c:numCache>
                <c:formatCode>General</c:formatCode>
                <c:ptCount val="9"/>
                <c:pt idx="0">
                  <c:v>39</c:v>
                </c:pt>
                <c:pt idx="1">
                  <c:v>41</c:v>
                </c:pt>
                <c:pt idx="2">
                  <c:v>40</c:v>
                </c:pt>
                <c:pt idx="3">
                  <c:v>47</c:v>
                </c:pt>
                <c:pt idx="5">
                  <c:v>43</c:v>
                </c:pt>
                <c:pt idx="6">
                  <c:v>42</c:v>
                </c:pt>
                <c:pt idx="7">
                  <c:v>42</c:v>
                </c:pt>
                <c:pt idx="8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C51-4A98-9E79-D1A335295A44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More than… 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Sheet1!$B$1:$J$1</c:f>
              <c:strCache>
                <c:ptCount val="9"/>
                <c:pt idx="0">
                  <c:v>&lt;25K</c:v>
                </c:pt>
                <c:pt idx="1">
                  <c:v>25K - 50K</c:v>
                </c:pt>
                <c:pt idx="2">
                  <c:v>50K - 1 lakh</c:v>
                </c:pt>
                <c:pt idx="3">
                  <c:v>1 lakh +</c:v>
                </c:pt>
                <c:pt idx="5">
                  <c:v>South</c:v>
                </c:pt>
                <c:pt idx="6">
                  <c:v>North</c:v>
                </c:pt>
                <c:pt idx="7">
                  <c:v>West</c:v>
                </c:pt>
                <c:pt idx="8">
                  <c:v>East</c:v>
                </c:pt>
              </c:strCache>
            </c:strRef>
          </c:cat>
          <c:val>
            <c:numRef>
              <c:f>Sheet1!$B$4:$J$4</c:f>
              <c:numCache>
                <c:formatCode>General</c:formatCode>
                <c:ptCount val="9"/>
                <c:pt idx="0">
                  <c:v>18</c:v>
                </c:pt>
                <c:pt idx="1">
                  <c:v>24</c:v>
                </c:pt>
                <c:pt idx="2">
                  <c:v>28</c:v>
                </c:pt>
                <c:pt idx="3">
                  <c:v>32</c:v>
                </c:pt>
                <c:pt idx="5">
                  <c:v>26</c:v>
                </c:pt>
                <c:pt idx="6">
                  <c:v>28</c:v>
                </c:pt>
                <c:pt idx="7">
                  <c:v>20</c:v>
                </c:pt>
                <c:pt idx="8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C51-4A98-9E79-D1A335295A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73110272"/>
        <c:axId val="91861504"/>
      </c:barChart>
      <c:catAx>
        <c:axId val="17311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91861504"/>
        <c:crosses val="autoZero"/>
        <c:auto val="1"/>
        <c:lblAlgn val="ctr"/>
        <c:lblOffset val="100"/>
        <c:noMultiLvlLbl val="0"/>
      </c:catAx>
      <c:valAx>
        <c:axId val="9186150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7311027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>
          <a:latin typeface="+mj-lt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dirty="0"/>
              <a:t>Overall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8882874015748035E-2"/>
          <c:y val="0.15315670332223705"/>
          <c:w val="0.933929625984252"/>
          <c:h val="0.45281785385402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BOUGHT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Cleaning Appliances                                        (Vacuum cleaner, Robotic cleaner)</c:v>
                </c:pt>
                <c:pt idx="1">
                  <c:v>Bathroom Appliances                                    (Geyser)</c:v>
                </c:pt>
                <c:pt idx="2">
                  <c:v>Kitchen Appliances                               (Mixer/grinder, food processor, Air fryer, Water Purifier)</c:v>
                </c:pt>
                <c:pt idx="3">
                  <c:v>Sanitizer machine</c:v>
                </c:pt>
                <c:pt idx="4">
                  <c:v>Others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</c:v>
                </c:pt>
                <c:pt idx="1">
                  <c:v>10</c:v>
                </c:pt>
                <c:pt idx="2">
                  <c:v>36</c:v>
                </c:pt>
                <c:pt idx="3">
                  <c:v>14</c:v>
                </c:pt>
                <c:pt idx="4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0EB-4002-B8D8-C444C3BFF07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PLANNING TO BUY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Cleaning Appliances                                        (Vacuum cleaner, Robotic cleaner)</c:v>
                </c:pt>
                <c:pt idx="1">
                  <c:v>Bathroom Appliances                                    (Geyser)</c:v>
                </c:pt>
                <c:pt idx="2">
                  <c:v>Kitchen Appliances                               (Mixer/grinder, food processor, Air fryer, Water Purifier)</c:v>
                </c:pt>
                <c:pt idx="3">
                  <c:v>Sanitizer machine</c:v>
                </c:pt>
                <c:pt idx="4">
                  <c:v>Others 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17</c:v>
                </c:pt>
                <c:pt idx="1">
                  <c:v>11</c:v>
                </c:pt>
                <c:pt idx="2">
                  <c:v>37</c:v>
                </c:pt>
                <c:pt idx="3">
                  <c:v>9</c:v>
                </c:pt>
                <c:pt idx="4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0EB-4002-B8D8-C444C3BFF0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3771264"/>
        <c:axId val="173237952"/>
      </c:barChart>
      <c:catAx>
        <c:axId val="17377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1" u="none" strike="noStrike" kern="1200" baseline="0">
                <a:solidFill>
                  <a:schemeClr val="tx1"/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73237952"/>
        <c:crosses val="autoZero"/>
        <c:auto val="1"/>
        <c:lblAlgn val="ctr"/>
        <c:lblOffset val="100"/>
        <c:noMultiLvlLbl val="0"/>
      </c:catAx>
      <c:valAx>
        <c:axId val="1732379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377126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800"/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863B4FB2-3A9C-4E1F-B1C5-87808B907BF3}" type="VALUE">
                      <a:rPr lang="en-US" b="1"/>
                      <a:pPr/>
                      <a:t>[VALUE]</a:t>
                    </a:fld>
                    <a:endParaRPr lang="en-IN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150A-482A-B14C-40D8356228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Do online shopping</c:v>
                </c:pt>
                <c:pt idx="1">
                  <c:v>Visit multi brand stores like Croma, etc</c:v>
                </c:pt>
                <c:pt idx="2">
                  <c:v>Visit standalone electronics store / shop</c:v>
                </c:pt>
                <c:pt idx="3">
                  <c:v>Local retailer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71</c:v>
                </c:pt>
                <c:pt idx="1">
                  <c:v>47</c:v>
                </c:pt>
                <c:pt idx="2">
                  <c:v>35</c:v>
                </c:pt>
                <c:pt idx="3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368-4D6D-8EC4-F06DDCC934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73885440"/>
        <c:axId val="173240256"/>
      </c:barChart>
      <c:valAx>
        <c:axId val="173240256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73885440"/>
        <c:crosses val="autoZero"/>
        <c:crossBetween val="between"/>
      </c:valAx>
      <c:catAx>
        <c:axId val="17388544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i="1">
                <a:latin typeface="+mj-lt"/>
                <a:cs typeface="Times New Roman" panose="02020603050405020304" pitchFamily="18" charset="0"/>
              </a:defRPr>
            </a:pPr>
            <a:endParaRPr lang="en-US"/>
          </a:p>
        </c:txPr>
        <c:crossAx val="17324025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 w="28575"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0477004104971439"/>
          <c:y val="1.7509941387018928E-2"/>
          <c:w val="0.5705947263454334"/>
          <c:h val="0.8808958446903907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BOUGHT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Dishwasher</c:v>
                </c:pt>
                <c:pt idx="1">
                  <c:v>Air conditioner</c:v>
                </c:pt>
                <c:pt idx="2">
                  <c:v>Refrigerator</c:v>
                </c:pt>
                <c:pt idx="3">
                  <c:v>Washing Machine</c:v>
                </c:pt>
                <c:pt idx="4">
                  <c:v>Air Coolers</c:v>
                </c:pt>
                <c:pt idx="5">
                  <c:v>Microwave</c:v>
                </c:pt>
                <c:pt idx="6">
                  <c:v>LED TV or Smart TV</c:v>
                </c:pt>
                <c:pt idx="7">
                  <c:v>Others, please specify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</c:v>
                </c:pt>
                <c:pt idx="1">
                  <c:v>9</c:v>
                </c:pt>
                <c:pt idx="2">
                  <c:v>10</c:v>
                </c:pt>
                <c:pt idx="3">
                  <c:v>12</c:v>
                </c:pt>
                <c:pt idx="4">
                  <c:v>6</c:v>
                </c:pt>
                <c:pt idx="5">
                  <c:v>8</c:v>
                </c:pt>
                <c:pt idx="6">
                  <c:v>15</c:v>
                </c:pt>
                <c:pt idx="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1CA-4387-BA61-D86D079C72A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PLANNING TO BUY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Dishwasher</c:v>
                </c:pt>
                <c:pt idx="1">
                  <c:v>Air conditioner</c:v>
                </c:pt>
                <c:pt idx="2">
                  <c:v>Refrigerator</c:v>
                </c:pt>
                <c:pt idx="3">
                  <c:v>Washing Machine</c:v>
                </c:pt>
                <c:pt idx="4">
                  <c:v>Air Coolers</c:v>
                </c:pt>
                <c:pt idx="5">
                  <c:v>Microwave</c:v>
                </c:pt>
                <c:pt idx="6">
                  <c:v>LED TV or Smart TV</c:v>
                </c:pt>
                <c:pt idx="7">
                  <c:v>Others, please specify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8</c:v>
                </c:pt>
                <c:pt idx="1">
                  <c:v>11</c:v>
                </c:pt>
                <c:pt idx="2">
                  <c:v>11</c:v>
                </c:pt>
                <c:pt idx="3">
                  <c:v>13</c:v>
                </c:pt>
                <c:pt idx="4">
                  <c:v>6</c:v>
                </c:pt>
                <c:pt idx="5">
                  <c:v>12</c:v>
                </c:pt>
                <c:pt idx="6">
                  <c:v>19</c:v>
                </c:pt>
                <c:pt idx="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9A5-4D53-826F-ADB56CE31B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72777472"/>
        <c:axId val="173243136"/>
      </c:barChart>
      <c:valAx>
        <c:axId val="173243136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72777472"/>
        <c:crosses val="autoZero"/>
        <c:crossBetween val="between"/>
      </c:valAx>
      <c:catAx>
        <c:axId val="17277747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0" i="1">
                <a:latin typeface="+mj-lt"/>
                <a:cs typeface="Times New Roman" panose="02020603050405020304" pitchFamily="18" charset="0"/>
              </a:defRPr>
            </a:pPr>
            <a:endParaRPr lang="en-US"/>
          </a:p>
        </c:txPr>
        <c:crossAx val="173243136"/>
        <c:crosses val="autoZero"/>
        <c:auto val="1"/>
        <c:lblAlgn val="ctr"/>
        <c:lblOffset val="100"/>
        <c:noMultiLvlLbl val="0"/>
      </c:catAx>
    </c:plotArea>
    <c:legend>
      <c:legendPos val="b"/>
      <c:overlay val="0"/>
      <c:txPr>
        <a:bodyPr/>
        <a:lstStyle/>
        <a:p>
          <a:pPr>
            <a:defRPr sz="1200">
              <a:latin typeface="+mj-lt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 w="28575"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OVERALL- PURCHASE</a:t>
            </a:r>
            <a:r>
              <a:rPr lang="en-US" sz="14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MEDIUM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fld id="{2620353C-79CA-4A6D-8CC0-E4C538EEBF3B}" type="VALUE">
                      <a:rPr lang="en-US" b="1"/>
                      <a:pPr/>
                      <a:t>[VALUE]</a:t>
                    </a:fld>
                    <a:endParaRPr lang="en-IN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44E-42B6-A2F0-D8FC34289A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Do online shopping</c:v>
                </c:pt>
                <c:pt idx="1">
                  <c:v>Visit multi brand stores like Croma, etc.</c:v>
                </c:pt>
                <c:pt idx="2">
                  <c:v>Visit branded showroom</c:v>
                </c:pt>
                <c:pt idx="3">
                  <c:v>Visit standalone electronics store / shop</c:v>
                </c:pt>
                <c:pt idx="4">
                  <c:v>Local retailer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64</c:v>
                </c:pt>
                <c:pt idx="1">
                  <c:v>43</c:v>
                </c:pt>
                <c:pt idx="2">
                  <c:v>37</c:v>
                </c:pt>
                <c:pt idx="3">
                  <c:v>30</c:v>
                </c:pt>
                <c:pt idx="4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368-4D6D-8EC4-F06DDCC934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72945920"/>
        <c:axId val="174023808"/>
      </c:barChart>
      <c:valAx>
        <c:axId val="17402380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72945920"/>
        <c:crosses val="autoZero"/>
        <c:crossBetween val="between"/>
      </c:valAx>
      <c:catAx>
        <c:axId val="17294592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i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7402380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 w="28575"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BC94-97D2-445B-A398-294C14541EA8}" type="datetime1">
              <a:rPr lang="en-US" smtClean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E537-E56B-49CA-B596-52598082FB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94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44116-BDE2-4155-B202-6F89D4DFB147}" type="datetime1">
              <a:rPr lang="en-US" smtClean="0"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E537-E56B-49CA-B596-52598082FB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886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3FFB-1EDB-4B31-A8F1-E4E3BB19034E}" type="datetime1">
              <a:rPr lang="en-US" smtClean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E537-E56B-49CA-B596-52598082FB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269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3025-E52D-490B-9209-E130F38C8C2E}" type="datetime1">
              <a:rPr lang="en-US" smtClean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E537-E56B-49CA-B596-52598082FB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3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 - no 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38DB932A-F9A4-4379-8F69-FA63BDFA24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4BEE3-566C-4068-A777-C3A4762E861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C347A58-42BF-4A47-A878-643A5CD27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xmlns="" id="{E2F07F3E-A2B8-4197-B331-1C403D389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319275"/>
            <a:ext cx="11466875" cy="4032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80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 title="Decorative">
            <a:extLst>
              <a:ext uri="{FF2B5EF4-FFF2-40B4-BE49-F238E27FC236}">
                <a16:creationId xmlns:a16="http://schemas.microsoft.com/office/drawing/2014/main" xmlns="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4288"/>
            <a:ext cx="12192000" cy="461851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B940F57-02B1-4B56-8BA7-24557BFCBB01}"/>
              </a:ext>
            </a:extLst>
          </p:cNvPr>
          <p:cNvSpPr/>
          <p:nvPr userDrawn="1"/>
        </p:nvSpPr>
        <p:spPr>
          <a:xfrm>
            <a:off x="0" y="4622800"/>
            <a:ext cx="12192000" cy="22309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5037721"/>
            <a:ext cx="9575801" cy="891250"/>
          </a:xfrm>
        </p:spPr>
        <p:txBody>
          <a:bodyPr anchor="t">
            <a:no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xmlns="" id="{1221857D-ECFA-4D4D-91DF-E365007915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6125744"/>
            <a:ext cx="9575800" cy="338549"/>
          </a:xfrm>
        </p:spPr>
        <p:txBody>
          <a:bodyPr>
            <a:normAutofit/>
          </a:bodyPr>
          <a:lstStyle>
            <a:lvl1pPr marL="0" indent="0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5" name="Shape 62" title="Decorative">
            <a:extLst>
              <a:ext uri="{FF2B5EF4-FFF2-40B4-BE49-F238E27FC236}">
                <a16:creationId xmlns:a16="http://schemas.microsoft.com/office/drawing/2014/main" xmlns="" id="{E1A23DB6-E067-4A30-8C4B-98B452428518}"/>
              </a:ext>
            </a:extLst>
          </p:cNvPr>
          <p:cNvSpPr/>
          <p:nvPr userDrawn="1"/>
        </p:nvSpPr>
        <p:spPr>
          <a:xfrm rot="16200000" flipV="1">
            <a:off x="2079137" y="4855144"/>
            <a:ext cx="0" cy="2188805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1129582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 title="Decorative">
            <a:extLst>
              <a:ext uri="{FF2B5EF4-FFF2-40B4-BE49-F238E27FC236}">
                <a16:creationId xmlns:a16="http://schemas.microsoft.com/office/drawing/2014/main" xmlns="" id="{E0729B41-53A1-4BDC-BF75-A9E553C70D89}"/>
              </a:ext>
            </a:extLst>
          </p:cNvPr>
          <p:cNvSpPr/>
          <p:nvPr userDrawn="1"/>
        </p:nvSpPr>
        <p:spPr>
          <a:xfrm>
            <a:off x="0" y="1405466"/>
            <a:ext cx="12192000" cy="3657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C2A57E-453E-4CB0-8392-79C883452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1906059"/>
            <a:ext cx="7882467" cy="1694180"/>
          </a:xfrm>
        </p:spPr>
        <p:txBody>
          <a:bodyPr lIns="0" anchor="t">
            <a:noAutofit/>
          </a:bodyPr>
          <a:lstStyle>
            <a:lvl1pPr>
              <a:defRPr sz="6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xmlns="" id="{6E820AC0-D6D8-48F9-9D9F-A17400A404B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30361" y="4554447"/>
            <a:ext cx="2489200" cy="3124198"/>
          </a:xfrm>
          <a:solidFill>
            <a:schemeClr val="accent2">
              <a:lumMod val="75000"/>
              <a:lumOff val="25000"/>
            </a:schemeClr>
          </a:solidFill>
        </p:spPr>
        <p:txBody>
          <a:bodyPr bIns="0" anchor="b">
            <a:noAutofit/>
          </a:bodyPr>
          <a:lstStyle>
            <a:lvl1pPr marL="0" indent="0" algn="ctr">
              <a:buNone/>
              <a:defRPr sz="25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9087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A1C0-699D-4080-B320-C20FD4C37888}" type="datetime1">
              <a:rPr lang="en-US" smtClean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E537-E56B-49CA-B596-52598082FB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320F-0B7D-4AAE-A833-45E530675F7E}" type="datetime1">
              <a:rPr lang="en-US" smtClean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E537-E56B-49CA-B596-52598082FB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52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8818-3F3A-485A-B871-CB2B15898E92}" type="datetime1">
              <a:rPr lang="en-US" smtClean="0"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E537-E56B-49CA-B596-52598082FB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262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2CEE-419D-446C-9C43-80ADC4F4FF67}" type="datetime1">
              <a:rPr lang="en-US" smtClean="0"/>
              <a:t>12/24/2020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E537-E56B-49CA-B596-52598082FB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833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700"/>
            <a:ext cx="10515600" cy="6276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FB794-2ED0-42B4-A9CE-24003A6AEC01}" type="datetime1">
              <a:rPr lang="en-US" smtClean="0"/>
              <a:t>12/24/2020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E537-E56B-49CA-B596-52598082FB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783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F4A1-116C-43A2-B24C-C393BC6610BF}" type="datetime1">
              <a:rPr lang="en-US" smtClean="0"/>
              <a:t>12/24/2020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E537-E56B-49CA-B596-52598082FB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26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23B832CC-E04A-47A7-966D-475AEA6409A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89139" y="2491272"/>
            <a:ext cx="2807036" cy="2804628"/>
          </a:xfrm>
          <a:custGeom>
            <a:avLst/>
            <a:gdLst>
              <a:gd name="connsiteX0" fmla="*/ 1406866 w 2807036"/>
              <a:gd name="connsiteY0" fmla="*/ 0 h 2804628"/>
              <a:gd name="connsiteX1" fmla="*/ 2061159 w 2807036"/>
              <a:gd name="connsiteY1" fmla="*/ 271017 h 2804628"/>
              <a:gd name="connsiteX2" fmla="*/ 2542705 w 2807036"/>
              <a:gd name="connsiteY2" fmla="*/ 752562 h 2804628"/>
              <a:gd name="connsiteX3" fmla="*/ 2796783 w 2807036"/>
              <a:gd name="connsiteY3" fmla="*/ 1230127 h 2804628"/>
              <a:gd name="connsiteX4" fmla="*/ 2807036 w 2807036"/>
              <a:gd name="connsiteY4" fmla="*/ 1301178 h 2804628"/>
              <a:gd name="connsiteX5" fmla="*/ 2807036 w 2807036"/>
              <a:gd name="connsiteY5" fmla="*/ 1512532 h 2804628"/>
              <a:gd name="connsiteX6" fmla="*/ 2796783 w 2807036"/>
              <a:gd name="connsiteY6" fmla="*/ 1583584 h 2804628"/>
              <a:gd name="connsiteX7" fmla="*/ 2542705 w 2807036"/>
              <a:gd name="connsiteY7" fmla="*/ 2061148 h 2804628"/>
              <a:gd name="connsiteX8" fmla="*/ 2061149 w 2807036"/>
              <a:gd name="connsiteY8" fmla="*/ 2542704 h 2804628"/>
              <a:gd name="connsiteX9" fmla="*/ 1583585 w 2807036"/>
              <a:gd name="connsiteY9" fmla="*/ 2796782 h 2804628"/>
              <a:gd name="connsiteX10" fmla="*/ 1529213 w 2807036"/>
              <a:gd name="connsiteY10" fmla="*/ 2804628 h 2804628"/>
              <a:gd name="connsiteX11" fmla="*/ 1284499 w 2807036"/>
              <a:gd name="connsiteY11" fmla="*/ 2804628 h 2804628"/>
              <a:gd name="connsiteX12" fmla="*/ 1230128 w 2807036"/>
              <a:gd name="connsiteY12" fmla="*/ 2796782 h 2804628"/>
              <a:gd name="connsiteX13" fmla="*/ 752563 w 2807036"/>
              <a:gd name="connsiteY13" fmla="*/ 2542704 h 2804628"/>
              <a:gd name="connsiteX14" fmla="*/ 271018 w 2807036"/>
              <a:gd name="connsiteY14" fmla="*/ 2061158 h 2804628"/>
              <a:gd name="connsiteX15" fmla="*/ 271018 w 2807036"/>
              <a:gd name="connsiteY15" fmla="*/ 752572 h 2804628"/>
              <a:gd name="connsiteX16" fmla="*/ 752573 w 2807036"/>
              <a:gd name="connsiteY16" fmla="*/ 271017 h 2804628"/>
              <a:gd name="connsiteX17" fmla="*/ 1406866 w 2807036"/>
              <a:gd name="connsiteY17" fmla="*/ 0 h 280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07036" h="2804628">
                <a:moveTo>
                  <a:pt x="1406866" y="0"/>
                </a:moveTo>
                <a:cubicBezTo>
                  <a:pt x="1643674" y="0"/>
                  <a:pt x="1880481" y="90339"/>
                  <a:pt x="2061159" y="271017"/>
                </a:cubicBezTo>
                <a:lnTo>
                  <a:pt x="2542705" y="752562"/>
                </a:lnTo>
                <a:cubicBezTo>
                  <a:pt x="2678213" y="888071"/>
                  <a:pt x="2762906" y="1055152"/>
                  <a:pt x="2796783" y="1230127"/>
                </a:cubicBezTo>
                <a:lnTo>
                  <a:pt x="2807036" y="1301178"/>
                </a:lnTo>
                <a:lnTo>
                  <a:pt x="2807036" y="1512532"/>
                </a:lnTo>
                <a:lnTo>
                  <a:pt x="2796783" y="1583584"/>
                </a:lnTo>
                <a:cubicBezTo>
                  <a:pt x="2762906" y="1758558"/>
                  <a:pt x="2678213" y="1925640"/>
                  <a:pt x="2542705" y="2061148"/>
                </a:cubicBezTo>
                <a:lnTo>
                  <a:pt x="2061149" y="2542704"/>
                </a:lnTo>
                <a:cubicBezTo>
                  <a:pt x="1925641" y="2678212"/>
                  <a:pt x="1758559" y="2762905"/>
                  <a:pt x="1583585" y="2796782"/>
                </a:cubicBezTo>
                <a:lnTo>
                  <a:pt x="1529213" y="2804628"/>
                </a:lnTo>
                <a:lnTo>
                  <a:pt x="1284499" y="2804628"/>
                </a:lnTo>
                <a:lnTo>
                  <a:pt x="1230128" y="2796782"/>
                </a:lnTo>
                <a:cubicBezTo>
                  <a:pt x="1055153" y="2762905"/>
                  <a:pt x="888072" y="2678212"/>
                  <a:pt x="752563" y="2542704"/>
                </a:cubicBezTo>
                <a:lnTo>
                  <a:pt x="271018" y="2061158"/>
                </a:lnTo>
                <a:cubicBezTo>
                  <a:pt x="-90339" y="1699802"/>
                  <a:pt x="-90339" y="1113928"/>
                  <a:pt x="271018" y="752572"/>
                </a:cubicBezTo>
                <a:lnTo>
                  <a:pt x="752573" y="271017"/>
                </a:lnTo>
                <a:cubicBezTo>
                  <a:pt x="933252" y="90339"/>
                  <a:pt x="1170059" y="0"/>
                  <a:pt x="140686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58363-6A51-40CC-8C47-7E7971C1803C}" type="datetime1">
              <a:rPr lang="en-US" smtClean="0"/>
              <a:t>12/24/2020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E537-E56B-49CA-B596-52598082FBE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reeform: Shape 7">
            <a:extLst>
              <a:ext uri="{FF2B5EF4-FFF2-40B4-BE49-F238E27FC236}">
                <a16:creationId xmlns:a16="http://schemas.microsoft.com/office/drawing/2014/main" xmlns="" id="{23B832CC-E04A-47A7-966D-475AEA6409A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25882" y="2491272"/>
            <a:ext cx="2807036" cy="2804628"/>
          </a:xfrm>
          <a:custGeom>
            <a:avLst/>
            <a:gdLst>
              <a:gd name="connsiteX0" fmla="*/ 1406866 w 2807036"/>
              <a:gd name="connsiteY0" fmla="*/ 0 h 2804628"/>
              <a:gd name="connsiteX1" fmla="*/ 2061159 w 2807036"/>
              <a:gd name="connsiteY1" fmla="*/ 271017 h 2804628"/>
              <a:gd name="connsiteX2" fmla="*/ 2542705 w 2807036"/>
              <a:gd name="connsiteY2" fmla="*/ 752562 h 2804628"/>
              <a:gd name="connsiteX3" fmla="*/ 2796783 w 2807036"/>
              <a:gd name="connsiteY3" fmla="*/ 1230127 h 2804628"/>
              <a:gd name="connsiteX4" fmla="*/ 2807036 w 2807036"/>
              <a:gd name="connsiteY4" fmla="*/ 1301178 h 2804628"/>
              <a:gd name="connsiteX5" fmla="*/ 2807036 w 2807036"/>
              <a:gd name="connsiteY5" fmla="*/ 1512532 h 2804628"/>
              <a:gd name="connsiteX6" fmla="*/ 2796783 w 2807036"/>
              <a:gd name="connsiteY6" fmla="*/ 1583584 h 2804628"/>
              <a:gd name="connsiteX7" fmla="*/ 2542705 w 2807036"/>
              <a:gd name="connsiteY7" fmla="*/ 2061148 h 2804628"/>
              <a:gd name="connsiteX8" fmla="*/ 2061149 w 2807036"/>
              <a:gd name="connsiteY8" fmla="*/ 2542704 h 2804628"/>
              <a:gd name="connsiteX9" fmla="*/ 1583585 w 2807036"/>
              <a:gd name="connsiteY9" fmla="*/ 2796782 h 2804628"/>
              <a:gd name="connsiteX10" fmla="*/ 1529213 w 2807036"/>
              <a:gd name="connsiteY10" fmla="*/ 2804628 h 2804628"/>
              <a:gd name="connsiteX11" fmla="*/ 1284499 w 2807036"/>
              <a:gd name="connsiteY11" fmla="*/ 2804628 h 2804628"/>
              <a:gd name="connsiteX12" fmla="*/ 1230128 w 2807036"/>
              <a:gd name="connsiteY12" fmla="*/ 2796782 h 2804628"/>
              <a:gd name="connsiteX13" fmla="*/ 752563 w 2807036"/>
              <a:gd name="connsiteY13" fmla="*/ 2542704 h 2804628"/>
              <a:gd name="connsiteX14" fmla="*/ 271018 w 2807036"/>
              <a:gd name="connsiteY14" fmla="*/ 2061158 h 2804628"/>
              <a:gd name="connsiteX15" fmla="*/ 271018 w 2807036"/>
              <a:gd name="connsiteY15" fmla="*/ 752572 h 2804628"/>
              <a:gd name="connsiteX16" fmla="*/ 752573 w 2807036"/>
              <a:gd name="connsiteY16" fmla="*/ 271017 h 2804628"/>
              <a:gd name="connsiteX17" fmla="*/ 1406866 w 2807036"/>
              <a:gd name="connsiteY17" fmla="*/ 0 h 280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07036" h="2804628">
                <a:moveTo>
                  <a:pt x="1406866" y="0"/>
                </a:moveTo>
                <a:cubicBezTo>
                  <a:pt x="1643674" y="0"/>
                  <a:pt x="1880481" y="90339"/>
                  <a:pt x="2061159" y="271017"/>
                </a:cubicBezTo>
                <a:lnTo>
                  <a:pt x="2542705" y="752562"/>
                </a:lnTo>
                <a:cubicBezTo>
                  <a:pt x="2678213" y="888071"/>
                  <a:pt x="2762906" y="1055152"/>
                  <a:pt x="2796783" y="1230127"/>
                </a:cubicBezTo>
                <a:lnTo>
                  <a:pt x="2807036" y="1301178"/>
                </a:lnTo>
                <a:lnTo>
                  <a:pt x="2807036" y="1512532"/>
                </a:lnTo>
                <a:lnTo>
                  <a:pt x="2796783" y="1583584"/>
                </a:lnTo>
                <a:cubicBezTo>
                  <a:pt x="2762906" y="1758558"/>
                  <a:pt x="2678213" y="1925640"/>
                  <a:pt x="2542705" y="2061148"/>
                </a:cubicBezTo>
                <a:lnTo>
                  <a:pt x="2061149" y="2542704"/>
                </a:lnTo>
                <a:cubicBezTo>
                  <a:pt x="1925641" y="2678212"/>
                  <a:pt x="1758559" y="2762905"/>
                  <a:pt x="1583585" y="2796782"/>
                </a:cubicBezTo>
                <a:lnTo>
                  <a:pt x="1529213" y="2804628"/>
                </a:lnTo>
                <a:lnTo>
                  <a:pt x="1284499" y="2804628"/>
                </a:lnTo>
                <a:lnTo>
                  <a:pt x="1230128" y="2796782"/>
                </a:lnTo>
                <a:cubicBezTo>
                  <a:pt x="1055153" y="2762905"/>
                  <a:pt x="888072" y="2678212"/>
                  <a:pt x="752563" y="2542704"/>
                </a:cubicBezTo>
                <a:lnTo>
                  <a:pt x="271018" y="2061158"/>
                </a:lnTo>
                <a:cubicBezTo>
                  <a:pt x="-90339" y="1699802"/>
                  <a:pt x="-90339" y="1113928"/>
                  <a:pt x="271018" y="752572"/>
                </a:cubicBezTo>
                <a:lnTo>
                  <a:pt x="752573" y="271017"/>
                </a:lnTo>
                <a:cubicBezTo>
                  <a:pt x="933252" y="90339"/>
                  <a:pt x="1170059" y="0"/>
                  <a:pt x="140686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Freeform: Shape 7">
            <a:extLst>
              <a:ext uri="{FF2B5EF4-FFF2-40B4-BE49-F238E27FC236}">
                <a16:creationId xmlns:a16="http://schemas.microsoft.com/office/drawing/2014/main" xmlns="" id="{23B832CC-E04A-47A7-966D-475AEA6409A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52396" y="2491272"/>
            <a:ext cx="2807036" cy="2804628"/>
          </a:xfrm>
          <a:custGeom>
            <a:avLst/>
            <a:gdLst>
              <a:gd name="connsiteX0" fmla="*/ 1406866 w 2807036"/>
              <a:gd name="connsiteY0" fmla="*/ 0 h 2804628"/>
              <a:gd name="connsiteX1" fmla="*/ 2061159 w 2807036"/>
              <a:gd name="connsiteY1" fmla="*/ 271017 h 2804628"/>
              <a:gd name="connsiteX2" fmla="*/ 2542705 w 2807036"/>
              <a:gd name="connsiteY2" fmla="*/ 752562 h 2804628"/>
              <a:gd name="connsiteX3" fmla="*/ 2796783 w 2807036"/>
              <a:gd name="connsiteY3" fmla="*/ 1230127 h 2804628"/>
              <a:gd name="connsiteX4" fmla="*/ 2807036 w 2807036"/>
              <a:gd name="connsiteY4" fmla="*/ 1301178 h 2804628"/>
              <a:gd name="connsiteX5" fmla="*/ 2807036 w 2807036"/>
              <a:gd name="connsiteY5" fmla="*/ 1512532 h 2804628"/>
              <a:gd name="connsiteX6" fmla="*/ 2796783 w 2807036"/>
              <a:gd name="connsiteY6" fmla="*/ 1583584 h 2804628"/>
              <a:gd name="connsiteX7" fmla="*/ 2542705 w 2807036"/>
              <a:gd name="connsiteY7" fmla="*/ 2061148 h 2804628"/>
              <a:gd name="connsiteX8" fmla="*/ 2061149 w 2807036"/>
              <a:gd name="connsiteY8" fmla="*/ 2542704 h 2804628"/>
              <a:gd name="connsiteX9" fmla="*/ 1583585 w 2807036"/>
              <a:gd name="connsiteY9" fmla="*/ 2796782 h 2804628"/>
              <a:gd name="connsiteX10" fmla="*/ 1529213 w 2807036"/>
              <a:gd name="connsiteY10" fmla="*/ 2804628 h 2804628"/>
              <a:gd name="connsiteX11" fmla="*/ 1284499 w 2807036"/>
              <a:gd name="connsiteY11" fmla="*/ 2804628 h 2804628"/>
              <a:gd name="connsiteX12" fmla="*/ 1230128 w 2807036"/>
              <a:gd name="connsiteY12" fmla="*/ 2796782 h 2804628"/>
              <a:gd name="connsiteX13" fmla="*/ 752563 w 2807036"/>
              <a:gd name="connsiteY13" fmla="*/ 2542704 h 2804628"/>
              <a:gd name="connsiteX14" fmla="*/ 271018 w 2807036"/>
              <a:gd name="connsiteY14" fmla="*/ 2061158 h 2804628"/>
              <a:gd name="connsiteX15" fmla="*/ 271018 w 2807036"/>
              <a:gd name="connsiteY15" fmla="*/ 752572 h 2804628"/>
              <a:gd name="connsiteX16" fmla="*/ 752573 w 2807036"/>
              <a:gd name="connsiteY16" fmla="*/ 271017 h 2804628"/>
              <a:gd name="connsiteX17" fmla="*/ 1406866 w 2807036"/>
              <a:gd name="connsiteY17" fmla="*/ 0 h 280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07036" h="2804628">
                <a:moveTo>
                  <a:pt x="1406866" y="0"/>
                </a:moveTo>
                <a:cubicBezTo>
                  <a:pt x="1643674" y="0"/>
                  <a:pt x="1880481" y="90339"/>
                  <a:pt x="2061159" y="271017"/>
                </a:cubicBezTo>
                <a:lnTo>
                  <a:pt x="2542705" y="752562"/>
                </a:lnTo>
                <a:cubicBezTo>
                  <a:pt x="2678213" y="888071"/>
                  <a:pt x="2762906" y="1055152"/>
                  <a:pt x="2796783" y="1230127"/>
                </a:cubicBezTo>
                <a:lnTo>
                  <a:pt x="2807036" y="1301178"/>
                </a:lnTo>
                <a:lnTo>
                  <a:pt x="2807036" y="1512532"/>
                </a:lnTo>
                <a:lnTo>
                  <a:pt x="2796783" y="1583584"/>
                </a:lnTo>
                <a:cubicBezTo>
                  <a:pt x="2762906" y="1758558"/>
                  <a:pt x="2678213" y="1925640"/>
                  <a:pt x="2542705" y="2061148"/>
                </a:cubicBezTo>
                <a:lnTo>
                  <a:pt x="2061149" y="2542704"/>
                </a:lnTo>
                <a:cubicBezTo>
                  <a:pt x="1925641" y="2678212"/>
                  <a:pt x="1758559" y="2762905"/>
                  <a:pt x="1583585" y="2796782"/>
                </a:cubicBezTo>
                <a:lnTo>
                  <a:pt x="1529213" y="2804628"/>
                </a:lnTo>
                <a:lnTo>
                  <a:pt x="1284499" y="2804628"/>
                </a:lnTo>
                <a:lnTo>
                  <a:pt x="1230128" y="2796782"/>
                </a:lnTo>
                <a:cubicBezTo>
                  <a:pt x="1055153" y="2762905"/>
                  <a:pt x="888072" y="2678212"/>
                  <a:pt x="752563" y="2542704"/>
                </a:cubicBezTo>
                <a:lnTo>
                  <a:pt x="271018" y="2061158"/>
                </a:lnTo>
                <a:cubicBezTo>
                  <a:pt x="-90339" y="1699802"/>
                  <a:pt x="-90339" y="1113928"/>
                  <a:pt x="271018" y="752572"/>
                </a:cubicBezTo>
                <a:lnTo>
                  <a:pt x="752573" y="271017"/>
                </a:lnTo>
                <a:cubicBezTo>
                  <a:pt x="933252" y="90339"/>
                  <a:pt x="1170059" y="0"/>
                  <a:pt x="140686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744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04C3-AC2B-4168-9765-0053DD477D56}" type="datetime1">
              <a:rPr lang="en-US" smtClean="0"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E537-E56B-49CA-B596-52598082FB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202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21433"/>
            <a:ext cx="10515600" cy="6276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050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ED9E2-8BD4-4B44-A538-EBB8BCC284DD}" type="datetime1">
              <a:rPr lang="en-US" smtClean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Freeform 19">
            <a:extLst>
              <a:ext uri="{FF2B5EF4-FFF2-40B4-BE49-F238E27FC236}">
                <a16:creationId xmlns:a16="http://schemas.microsoft.com/office/drawing/2014/main" xmlns="" id="{35C04EE1-7DC8-411C-8C82-EBACEB6EEA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2700000">
            <a:off x="11788943" y="6333474"/>
            <a:ext cx="527486" cy="603188"/>
          </a:xfrm>
          <a:custGeom>
            <a:avLst/>
            <a:gdLst>
              <a:gd name="connsiteX0" fmla="*/ 110516 w 889463"/>
              <a:gd name="connsiteY0" fmla="*/ 95275 h 1017114"/>
              <a:gd name="connsiteX1" fmla="*/ 230452 w 889463"/>
              <a:gd name="connsiteY1" fmla="*/ 14411 h 1017114"/>
              <a:gd name="connsiteX2" fmla="*/ 276877 w 889463"/>
              <a:gd name="connsiteY2" fmla="*/ 0 h 1017114"/>
              <a:gd name="connsiteX3" fmla="*/ 889463 w 889463"/>
              <a:gd name="connsiteY3" fmla="*/ 612585 h 1017114"/>
              <a:gd name="connsiteX4" fmla="*/ 484934 w 889463"/>
              <a:gd name="connsiteY4" fmla="*/ 1017114 h 1017114"/>
              <a:gd name="connsiteX5" fmla="*/ 377324 w 889463"/>
              <a:gd name="connsiteY5" fmla="*/ 1017114 h 1017114"/>
              <a:gd name="connsiteX6" fmla="*/ 0 w 889463"/>
              <a:gd name="connsiteY6" fmla="*/ 639790 h 1017114"/>
              <a:gd name="connsiteX7" fmla="*/ 0 w 889463"/>
              <a:gd name="connsiteY7" fmla="*/ 362083 h 1017114"/>
              <a:gd name="connsiteX8" fmla="*/ 110516 w 889463"/>
              <a:gd name="connsiteY8" fmla="*/ 95275 h 1017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9463" h="1017114">
                <a:moveTo>
                  <a:pt x="110516" y="95275"/>
                </a:moveTo>
                <a:cubicBezTo>
                  <a:pt x="144657" y="61133"/>
                  <a:pt x="185310" y="33504"/>
                  <a:pt x="230452" y="14411"/>
                </a:cubicBezTo>
                <a:lnTo>
                  <a:pt x="276877" y="0"/>
                </a:lnTo>
                <a:lnTo>
                  <a:pt x="889463" y="612585"/>
                </a:lnTo>
                <a:lnTo>
                  <a:pt x="484934" y="1017114"/>
                </a:lnTo>
                <a:lnTo>
                  <a:pt x="377324" y="1017114"/>
                </a:lnTo>
                <a:cubicBezTo>
                  <a:pt x="168934" y="1017114"/>
                  <a:pt x="0" y="848180"/>
                  <a:pt x="0" y="639790"/>
                </a:cubicBezTo>
                <a:lnTo>
                  <a:pt x="0" y="362083"/>
                </a:lnTo>
                <a:cubicBezTo>
                  <a:pt x="0" y="257888"/>
                  <a:pt x="42234" y="163556"/>
                  <a:pt x="110516" y="9527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rgbClr val="98A3A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863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428E537-E56B-49CA-B596-52598082FBE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64BFC72F-B323-48AA-8F44-51A882293E76}"/>
              </a:ext>
            </a:extLst>
          </p:cNvPr>
          <p:cNvCxnSpPr/>
          <p:nvPr userDrawn="1"/>
        </p:nvCxnSpPr>
        <p:spPr>
          <a:xfrm>
            <a:off x="838200" y="875211"/>
            <a:ext cx="10515600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 descr="C:\Users\vbapna\Desktop\final logo for Unomer (2).png">
            <a:extLst>
              <a:ext uri="{FF2B5EF4-FFF2-40B4-BE49-F238E27FC236}">
                <a16:creationId xmlns:a16="http://schemas.microsoft.com/office/drawing/2014/main" xmlns="" id="{76BBEC09-76B3-462D-9C21-A5EF808C301B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81" r="1"/>
          <a:stretch/>
        </p:blipFill>
        <p:spPr bwMode="auto">
          <a:xfrm>
            <a:off x="11013162" y="550330"/>
            <a:ext cx="1057642" cy="298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ayback Logo Download Vector">
            <a:extLst>
              <a:ext uri="{FF2B5EF4-FFF2-40B4-BE49-F238E27FC236}">
                <a16:creationId xmlns:a16="http://schemas.microsoft.com/office/drawing/2014/main" xmlns="" id="{815E9A8A-3BC4-4739-A20A-B446D3A70FF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11" b="30158"/>
          <a:stretch/>
        </p:blipFill>
        <p:spPr bwMode="auto">
          <a:xfrm>
            <a:off x="10930415" y="49074"/>
            <a:ext cx="1179717" cy="481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813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4" r:id="rId13"/>
    <p:sldLayoutId id="2147483675" r:id="rId14"/>
    <p:sldLayoutId id="2147483676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EEB468FB-0122-4ACE-8BBD-7B0AB5A03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37721"/>
            <a:ext cx="10227591" cy="891250"/>
          </a:xfrm>
        </p:spPr>
        <p:txBody>
          <a:bodyPr/>
          <a:lstStyle/>
          <a:p>
            <a:r>
              <a:rPr lang="en-US" sz="4000" dirty="0"/>
              <a:t>Mobile, Electronics &amp; Appliances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BF78159-4B32-4B1A-B928-D5D22B4B7D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6069665"/>
            <a:ext cx="9575800" cy="338549"/>
          </a:xfrm>
        </p:spPr>
        <p:txBody>
          <a:bodyPr/>
          <a:lstStyle/>
          <a:p>
            <a:r>
              <a:rPr lang="en-US" dirty="0">
                <a:latin typeface="+mj-lt"/>
                <a:cs typeface="Times New Roman" panose="02020603050405020304" pitchFamily="18" charset="0"/>
              </a:rPr>
              <a:t>Study To Understand Shifts Due To COVID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xmlns="" id="{6EE931E4-41D0-441E-B323-BE006D260611}"/>
              </a:ext>
            </a:extLst>
          </p:cNvPr>
          <p:cNvSpPr txBox="1">
            <a:spLocks/>
          </p:cNvSpPr>
          <p:nvPr/>
        </p:nvSpPr>
        <p:spPr>
          <a:xfrm>
            <a:off x="838200" y="6444420"/>
            <a:ext cx="9575800" cy="3385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 spc="3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Report of Findings </a:t>
            </a:r>
            <a:r>
              <a:rPr kumimoji="0" lang="en-US" sz="1600" b="0" i="0" u="none" strike="noStrike" kern="1200" cap="none" spc="30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| December </a:t>
            </a:r>
            <a:r>
              <a:rPr kumimoji="0" lang="en-US" sz="16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Times New Roman" panose="02020603050405020304" pitchFamily="18" charset="0"/>
              </a:rPr>
              <a:t>2020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D411420-85F0-4A0B-BD55-781788D62DAD}"/>
              </a:ext>
            </a:extLst>
          </p:cNvPr>
          <p:cNvSpPr/>
          <p:nvPr/>
        </p:nvSpPr>
        <p:spPr>
          <a:xfrm>
            <a:off x="-1" y="20692"/>
            <a:ext cx="12192000" cy="4615365"/>
          </a:xfrm>
          <a:prstGeom prst="rect">
            <a:avLst/>
          </a:prstGeom>
          <a:solidFill>
            <a:srgbClr val="D9E1F2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36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1446C273-C5B9-4584-ACFB-B6932AF21E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72"/>
          <a:stretch/>
        </p:blipFill>
        <p:spPr>
          <a:xfrm>
            <a:off x="44186" y="0"/>
            <a:ext cx="6157830" cy="466519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D0673C06-4D78-495A-B8BB-DC7235C118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016" y="1"/>
            <a:ext cx="5972428" cy="466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71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8E537-E56B-49CA-B596-52598082FBE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4046311484"/>
              </p:ext>
            </p:extLst>
          </p:nvPr>
        </p:nvGraphicFramePr>
        <p:xfrm>
          <a:off x="313290" y="2100270"/>
          <a:ext cx="8586788" cy="4732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653">
            <a:extLst>
              <a:ext uri="{FF2B5EF4-FFF2-40B4-BE49-F238E27FC236}">
                <a16:creationId xmlns:a16="http://schemas.microsoft.com/office/drawing/2014/main" xmlns="" id="{5E239386-70FE-4053-A221-E546D814D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971300"/>
            <a:ext cx="10695076" cy="598947"/>
          </a:xfrm>
        </p:spPr>
        <p:txBody>
          <a:bodyPr wrap="square" anchor="ctr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solidFill>
                  <a:srgbClr val="000000"/>
                </a:solidFill>
                <a:ea typeface="Calibri" panose="020F0502020204030204" pitchFamily="34" charset="0"/>
              </a:rPr>
              <a:t>Entertainment quotient is key for consumers throughout owing to pandemic, but traction has risen for Microwave &amp; Dishwashers since unlock leading to Festival season/EOY</a:t>
            </a:r>
            <a:endParaRPr lang="en-IN" sz="1600" dirty="0">
              <a:effectLst/>
              <a:ea typeface="Calibri" panose="020F0502020204030204" pitchFamily="34" charset="0"/>
            </a:endParaRPr>
          </a:p>
        </p:txBody>
      </p:sp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xmlns="" id="{5965ECBA-2791-46C8-859A-6B30F06C607D}"/>
              </a:ext>
            </a:extLst>
          </p:cNvPr>
          <p:cNvSpPr/>
          <p:nvPr/>
        </p:nvSpPr>
        <p:spPr>
          <a:xfrm>
            <a:off x="6609302" y="4548460"/>
            <a:ext cx="1059850" cy="528637"/>
          </a:xfrm>
          <a:prstGeom prst="wedgeRectCallout">
            <a:avLst>
              <a:gd name="adj1" fmla="val -191337"/>
              <a:gd name="adj2" fmla="val 55946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000" b="1" dirty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Driven by </a:t>
            </a:r>
          </a:p>
          <a:p>
            <a:pPr algn="ctr"/>
            <a:r>
              <a:rPr lang="en-IN" sz="1000" i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North</a:t>
            </a:r>
            <a:r>
              <a:rPr lang="en-IN" sz="10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14% </a:t>
            </a:r>
          </a:p>
          <a:p>
            <a:pPr algn="ctr"/>
            <a:r>
              <a:rPr lang="en-IN" sz="1000" i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East 13%</a:t>
            </a:r>
            <a:endParaRPr lang="en-IN" sz="1000" i="1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xmlns="" id="{FDB4C8C9-71ED-4DAD-B2AC-B199A594450B}"/>
              </a:ext>
            </a:extLst>
          </p:cNvPr>
          <p:cNvSpPr/>
          <p:nvPr/>
        </p:nvSpPr>
        <p:spPr>
          <a:xfrm>
            <a:off x="6323552" y="2624132"/>
            <a:ext cx="1059848" cy="528637"/>
          </a:xfrm>
          <a:prstGeom prst="wedgeRectCallout">
            <a:avLst>
              <a:gd name="adj1" fmla="val -203469"/>
              <a:gd name="adj2" fmla="val -54865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000" b="1" dirty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Driven by </a:t>
            </a:r>
          </a:p>
          <a:p>
            <a:pPr algn="ctr"/>
            <a:r>
              <a:rPr lang="en-IN" sz="1000" i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South</a:t>
            </a:r>
            <a:r>
              <a:rPr lang="en-IN" sz="10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11% </a:t>
            </a:r>
          </a:p>
          <a:p>
            <a:pPr algn="ctr"/>
            <a:r>
              <a:rPr lang="en-IN" sz="1000" i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North 9%</a:t>
            </a:r>
            <a:endParaRPr lang="en-IN" sz="1000" i="1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EFFFAF9F-F77A-439E-AFBB-C2A0F3E27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668" y="285751"/>
            <a:ext cx="11525250" cy="649062"/>
          </a:xfrm>
        </p:spPr>
        <p:txBody>
          <a:bodyPr/>
          <a:lstStyle/>
          <a:p>
            <a:r>
              <a:rPr lang="en-US" sz="2800" dirty="0"/>
              <a:t>Large appliance bought in unlock v/s planning to buy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8F7F32C9-B54E-4238-B85F-7A8118CF89B2}"/>
              </a:ext>
            </a:extLst>
          </p:cNvPr>
          <p:cNvSpPr/>
          <p:nvPr/>
        </p:nvSpPr>
        <p:spPr>
          <a:xfrm>
            <a:off x="9958388" y="6557960"/>
            <a:ext cx="93549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Figures in 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164E450-B33A-4FF7-BF43-4F74A3FD0B8C}"/>
              </a:ext>
            </a:extLst>
          </p:cNvPr>
          <p:cNvSpPr txBox="1"/>
          <p:nvPr/>
        </p:nvSpPr>
        <p:spPr>
          <a:xfrm>
            <a:off x="8375883" y="2302663"/>
            <a:ext cx="699504" cy="2573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200" b="1" dirty="0">
                <a:latin typeface="+mj-lt"/>
              </a:rPr>
              <a:t> + 60 %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9631F5F3-C624-4A24-BE17-3ECA47AD55D5}"/>
              </a:ext>
            </a:extLst>
          </p:cNvPr>
          <p:cNvSpPr txBox="1"/>
          <p:nvPr/>
        </p:nvSpPr>
        <p:spPr>
          <a:xfrm>
            <a:off x="8379565" y="2814529"/>
            <a:ext cx="699504" cy="2573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200" dirty="0">
                <a:latin typeface="+mj-lt"/>
              </a:rPr>
              <a:t>+22 %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F01DF9C-1B4A-4F38-B1FA-E2494BF0F0FF}"/>
              </a:ext>
            </a:extLst>
          </p:cNvPr>
          <p:cNvSpPr txBox="1"/>
          <p:nvPr/>
        </p:nvSpPr>
        <p:spPr>
          <a:xfrm>
            <a:off x="8436717" y="4448938"/>
            <a:ext cx="699504" cy="2573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200" dirty="0">
                <a:latin typeface="+mj-lt"/>
              </a:rPr>
              <a:t>0 %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92440CD6-1231-47D5-A15F-F649324A526D}"/>
              </a:ext>
            </a:extLst>
          </p:cNvPr>
          <p:cNvSpPr txBox="1"/>
          <p:nvPr/>
        </p:nvSpPr>
        <p:spPr>
          <a:xfrm>
            <a:off x="8408142" y="4976984"/>
            <a:ext cx="699504" cy="2573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200" b="1" dirty="0">
                <a:latin typeface="+mj-lt"/>
              </a:rPr>
              <a:t>+50 %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7AD801B1-218F-4E32-BA7F-2C922AE5BB51}"/>
              </a:ext>
            </a:extLst>
          </p:cNvPr>
          <p:cNvCxnSpPr/>
          <p:nvPr/>
        </p:nvCxnSpPr>
        <p:spPr>
          <a:xfrm>
            <a:off x="7951587" y="2237966"/>
            <a:ext cx="0" cy="4008521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697F6748-8928-4FBD-81A3-EEEEF2C879AA}"/>
              </a:ext>
            </a:extLst>
          </p:cNvPr>
          <p:cNvSpPr txBox="1"/>
          <p:nvPr/>
        </p:nvSpPr>
        <p:spPr>
          <a:xfrm>
            <a:off x="8146359" y="1922373"/>
            <a:ext cx="15757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400" dirty="0">
                <a:latin typeface="+mj-lt"/>
              </a:rPr>
              <a:t>Change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15CAEB3C-031F-4F8D-97D1-D21B63811E59}"/>
              </a:ext>
            </a:extLst>
          </p:cNvPr>
          <p:cNvSpPr txBox="1"/>
          <p:nvPr/>
        </p:nvSpPr>
        <p:spPr>
          <a:xfrm>
            <a:off x="8403375" y="3358312"/>
            <a:ext cx="699504" cy="2573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200" dirty="0">
                <a:latin typeface="+mj-lt"/>
              </a:rPr>
              <a:t>+10 %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284E5732-831F-4FBB-9E78-B90CF94EC781}"/>
              </a:ext>
            </a:extLst>
          </p:cNvPr>
          <p:cNvSpPr txBox="1"/>
          <p:nvPr/>
        </p:nvSpPr>
        <p:spPr>
          <a:xfrm>
            <a:off x="8398612" y="3867904"/>
            <a:ext cx="699504" cy="2573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200" dirty="0">
                <a:latin typeface="+mj-lt"/>
              </a:rPr>
              <a:t>+8 %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01873B60-87BF-41FC-A039-52AF17395316}"/>
              </a:ext>
            </a:extLst>
          </p:cNvPr>
          <p:cNvSpPr txBox="1"/>
          <p:nvPr/>
        </p:nvSpPr>
        <p:spPr>
          <a:xfrm>
            <a:off x="8417665" y="5486573"/>
            <a:ext cx="699504" cy="2573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200" b="1" dirty="0">
                <a:latin typeface="+mj-lt"/>
              </a:rPr>
              <a:t>+27 %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0E918135-4054-423C-8A90-8817FA5E9FFE}"/>
              </a:ext>
            </a:extLst>
          </p:cNvPr>
          <p:cNvSpPr txBox="1"/>
          <p:nvPr/>
        </p:nvSpPr>
        <p:spPr>
          <a:xfrm>
            <a:off x="8441475" y="6053316"/>
            <a:ext cx="699504" cy="2573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200" dirty="0">
                <a:latin typeface="+mj-lt"/>
              </a:rPr>
              <a:t>0 %</a:t>
            </a:r>
          </a:p>
        </p:txBody>
      </p:sp>
    </p:spTree>
    <p:extLst>
      <p:ext uri="{BB962C8B-B14F-4D97-AF65-F5344CB8AC3E}">
        <p14:creationId xmlns:p14="http://schemas.microsoft.com/office/powerpoint/2010/main" val="2295539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8E537-E56B-49CA-B596-52598082FBE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graphicFrame>
        <p:nvGraphicFramePr>
          <p:cNvPr id="10" name="Chart 9"/>
          <p:cNvGraphicFramePr/>
          <p:nvPr/>
        </p:nvGraphicFramePr>
        <p:xfrm>
          <a:off x="1914526" y="2109983"/>
          <a:ext cx="6229349" cy="4006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653">
            <a:extLst>
              <a:ext uri="{FF2B5EF4-FFF2-40B4-BE49-F238E27FC236}">
                <a16:creationId xmlns:a16="http://schemas.microsoft.com/office/drawing/2014/main" xmlns="" id="{661BBF88-8C47-465E-9567-C4354169F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910268"/>
            <a:ext cx="10695076" cy="598947"/>
          </a:xfrm>
        </p:spPr>
        <p:txBody>
          <a:bodyPr wrap="square" anchor="ctr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latin typeface="Century Gothic (Headings)"/>
                <a:ea typeface="Calibri" panose="020F0502020204030204" pitchFamily="34" charset="0"/>
              </a:rPr>
              <a:t>Inspite Online gaining popularity during pandemic, for Large Appliances category, consumers are sticking to Offline or retail shopping as preferred mod</a:t>
            </a:r>
            <a:endParaRPr lang="en-IN" sz="1600" dirty="0">
              <a:effectLst/>
              <a:latin typeface="Century Gothic (Headings)"/>
              <a:ea typeface="Calibri" panose="020F0502020204030204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B975A03F-7BF3-4BAA-A20D-39AE307C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387" y="300039"/>
            <a:ext cx="11155141" cy="606649"/>
          </a:xfrm>
        </p:spPr>
        <p:txBody>
          <a:bodyPr/>
          <a:lstStyle/>
          <a:p>
            <a:r>
              <a:rPr lang="en-US" sz="2800" dirty="0"/>
              <a:t>Preferred purchase medium for Large appliance</a:t>
            </a:r>
            <a:endParaRPr lang="en-US" sz="2800" dirty="0">
              <a:solidFill>
                <a:schemeClr val="accent2"/>
              </a:solidFill>
              <a:highlight>
                <a:srgbClr val="FFFF00"/>
              </a:highlight>
            </a:endParaRPr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xmlns="" id="{B7D0C434-C302-4DC8-A133-2542D1EB0222}"/>
              </a:ext>
            </a:extLst>
          </p:cNvPr>
          <p:cNvSpPr/>
          <p:nvPr/>
        </p:nvSpPr>
        <p:spPr>
          <a:xfrm>
            <a:off x="6965878" y="3489897"/>
            <a:ext cx="649432" cy="23074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A7ADE75-FF15-480A-A34F-84FCE8632C74}"/>
              </a:ext>
            </a:extLst>
          </p:cNvPr>
          <p:cNvSpPr txBox="1"/>
          <p:nvPr/>
        </p:nvSpPr>
        <p:spPr>
          <a:xfrm>
            <a:off x="7783514" y="4454312"/>
            <a:ext cx="3895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1400" b="1" i="1" dirty="0">
                <a:latin typeface="+mj-lt"/>
              </a:rPr>
              <a:t>Offline large Appliance shopping </a:t>
            </a:r>
            <a:r>
              <a:rPr lang="en-IN" b="1" i="1" dirty="0">
                <a:solidFill>
                  <a:srgbClr val="00B050"/>
                </a:solidFill>
                <a:latin typeface="+mj-lt"/>
              </a:rPr>
              <a:t>70 %</a:t>
            </a:r>
            <a:endParaRPr lang="en-IN" sz="1400" b="1" i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CAEF4712-A9C8-4E61-ABCA-FB55789F0385}"/>
              </a:ext>
            </a:extLst>
          </p:cNvPr>
          <p:cNvSpPr/>
          <p:nvPr/>
        </p:nvSpPr>
        <p:spPr>
          <a:xfrm>
            <a:off x="9958388" y="6557960"/>
            <a:ext cx="93549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Figures in %</a:t>
            </a:r>
          </a:p>
        </p:txBody>
      </p:sp>
    </p:spTree>
    <p:extLst>
      <p:ext uri="{BB962C8B-B14F-4D97-AF65-F5344CB8AC3E}">
        <p14:creationId xmlns:p14="http://schemas.microsoft.com/office/powerpoint/2010/main" val="2044367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8E537-E56B-49CA-B596-52598082FBE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graphicFrame>
        <p:nvGraphicFramePr>
          <p:cNvPr id="16" name="Chart 15"/>
          <p:cNvGraphicFramePr/>
          <p:nvPr/>
        </p:nvGraphicFramePr>
        <p:xfrm>
          <a:off x="653961" y="1687133"/>
          <a:ext cx="5350241" cy="4275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E1A20E0-3386-48BE-86E6-B6041DC175C3}"/>
              </a:ext>
            </a:extLst>
          </p:cNvPr>
          <p:cNvSpPr txBox="1"/>
          <p:nvPr/>
        </p:nvSpPr>
        <p:spPr>
          <a:xfrm>
            <a:off x="1415943" y="1910221"/>
            <a:ext cx="34007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u="sng" dirty="0">
                <a:solidFill>
                  <a:prstClr val="black"/>
                </a:solidFill>
                <a:latin typeface="Century Gothic"/>
              </a:rPr>
              <a:t>LARGE APPLIANCES</a:t>
            </a:r>
            <a:endParaRPr kumimoji="0" lang="en-US" sz="14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xmlns="" id="{B231E795-C8B4-4ECE-9E8C-B2B15A86C7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1325961"/>
              </p:ext>
            </p:extLst>
          </p:nvPr>
        </p:nvGraphicFramePr>
        <p:xfrm>
          <a:off x="862110" y="2300659"/>
          <a:ext cx="4143642" cy="3776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6A4081B3-AAEE-4071-A0A9-211CC98FC8D3}"/>
              </a:ext>
            </a:extLst>
          </p:cNvPr>
          <p:cNvSpPr txBox="1"/>
          <p:nvPr/>
        </p:nvSpPr>
        <p:spPr>
          <a:xfrm>
            <a:off x="5699820" y="5804420"/>
            <a:ext cx="1314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Income (INR)</a:t>
            </a:r>
            <a:endParaRPr kumimoji="0" lang="en-I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3" name="Content Placeholder 653">
            <a:extLst>
              <a:ext uri="{FF2B5EF4-FFF2-40B4-BE49-F238E27FC236}">
                <a16:creationId xmlns:a16="http://schemas.microsoft.com/office/drawing/2014/main" xmlns="" id="{CB6CE5AE-6528-49FF-B2BF-6ED566886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877" y="923138"/>
            <a:ext cx="10756161" cy="713016"/>
          </a:xfrm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IN" sz="1600" dirty="0"/>
              <a:t>7 out of 10 consumers willing to </a:t>
            </a:r>
            <a:r>
              <a:rPr lang="en-IN" sz="1600" b="1" dirty="0"/>
              <a:t>spend more or same</a:t>
            </a:r>
            <a:r>
              <a:rPr lang="en-IN" sz="1600" dirty="0"/>
              <a:t> on </a:t>
            </a:r>
            <a:r>
              <a:rPr lang="en-IN" sz="1600" b="1" dirty="0"/>
              <a:t>large appliances </a:t>
            </a:r>
            <a:r>
              <a:rPr lang="en-IN" sz="1600" dirty="0"/>
              <a:t>than last festive season</a:t>
            </a:r>
          </a:p>
          <a:p>
            <a:pPr>
              <a:lnSpc>
                <a:spcPct val="100000"/>
              </a:lnSpc>
            </a:pPr>
            <a:r>
              <a:rPr lang="en-IN" sz="1600" dirty="0"/>
              <a:t>8 out 10 consumers will be spending either </a:t>
            </a:r>
            <a:r>
              <a:rPr lang="en-IN" sz="1600" b="1" dirty="0"/>
              <a:t>less or same</a:t>
            </a:r>
            <a:r>
              <a:rPr lang="en-IN" sz="1600" dirty="0"/>
              <a:t> on small appliances than last festive season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37277EEE-2725-4C3C-8F85-92F47574C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4" y="371477"/>
            <a:ext cx="11415806" cy="523447"/>
          </a:xfrm>
        </p:spPr>
        <p:txBody>
          <a:bodyPr/>
          <a:lstStyle/>
          <a:p>
            <a:r>
              <a:rPr lang="en-US" sz="2800" dirty="0"/>
              <a:t>Shopping budget for appliances this festive season</a:t>
            </a:r>
            <a:endParaRPr lang="en-US" sz="2800" dirty="0">
              <a:solidFill>
                <a:schemeClr val="accent2"/>
              </a:solidFill>
              <a:highlight>
                <a:srgbClr val="FFFF00"/>
              </a:highlight>
            </a:endParaRPr>
          </a:p>
        </p:txBody>
      </p:sp>
      <p:sp>
        <p:nvSpPr>
          <p:cNvPr id="15" name="Speech Bubble: Rectangle 14">
            <a:extLst>
              <a:ext uri="{FF2B5EF4-FFF2-40B4-BE49-F238E27FC236}">
                <a16:creationId xmlns:a16="http://schemas.microsoft.com/office/drawing/2014/main" xmlns="" id="{89AF25CD-4109-444A-AC6D-C67389DC5A73}"/>
              </a:ext>
            </a:extLst>
          </p:cNvPr>
          <p:cNvSpPr/>
          <p:nvPr/>
        </p:nvSpPr>
        <p:spPr>
          <a:xfrm>
            <a:off x="3806377" y="2585658"/>
            <a:ext cx="1713601" cy="508122"/>
          </a:xfrm>
          <a:prstGeom prst="wedgeRectCallout">
            <a:avLst>
              <a:gd name="adj1" fmla="val -42635"/>
              <a:gd name="adj2" fmla="val 104989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000" b="1" dirty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Driven by </a:t>
            </a:r>
          </a:p>
          <a:p>
            <a:pPr algn="ctr"/>
            <a:r>
              <a:rPr lang="en-IN" sz="1000" i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Age group</a:t>
            </a:r>
            <a:r>
              <a:rPr lang="en-IN" sz="10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18-34yrs 33%</a:t>
            </a:r>
          </a:p>
          <a:p>
            <a:pPr algn="ctr"/>
            <a:r>
              <a:rPr lang="en-IN" sz="1000" i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&amp; 45+ 34%</a:t>
            </a:r>
            <a:r>
              <a:rPr lang="en-IN" sz="10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 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B0C5CD47-D876-47C8-90FF-DB2C2B05E8C7}"/>
              </a:ext>
            </a:extLst>
          </p:cNvPr>
          <p:cNvSpPr/>
          <p:nvPr/>
        </p:nvSpPr>
        <p:spPr>
          <a:xfrm>
            <a:off x="9958388" y="6557960"/>
            <a:ext cx="93549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Figures in 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78D6E2BF-8E4F-46C7-9A49-4C14F0EEBFD0}"/>
              </a:ext>
            </a:extLst>
          </p:cNvPr>
          <p:cNvSpPr txBox="1"/>
          <p:nvPr/>
        </p:nvSpPr>
        <p:spPr>
          <a:xfrm>
            <a:off x="6916633" y="1910221"/>
            <a:ext cx="34007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SMALL APPLIANCES</a:t>
            </a:r>
          </a:p>
        </p:txBody>
      </p:sp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xmlns="" id="{7B0669F0-DD6D-4611-B4A7-8CF70D0689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0968451"/>
              </p:ext>
            </p:extLst>
          </p:nvPr>
        </p:nvGraphicFramePr>
        <p:xfrm>
          <a:off x="6545328" y="2228089"/>
          <a:ext cx="4143642" cy="3776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5" name="Speech Bubble: Rectangle 24">
            <a:extLst>
              <a:ext uri="{FF2B5EF4-FFF2-40B4-BE49-F238E27FC236}">
                <a16:creationId xmlns:a16="http://schemas.microsoft.com/office/drawing/2014/main" xmlns="" id="{2B8B6C5D-D99C-44D1-9C41-4D09D17EE117}"/>
              </a:ext>
            </a:extLst>
          </p:cNvPr>
          <p:cNvSpPr/>
          <p:nvPr/>
        </p:nvSpPr>
        <p:spPr>
          <a:xfrm>
            <a:off x="9899173" y="2575484"/>
            <a:ext cx="1713601" cy="508122"/>
          </a:xfrm>
          <a:prstGeom prst="wedgeRectCallout">
            <a:avLst>
              <a:gd name="adj1" fmla="val -56187"/>
              <a:gd name="adj2" fmla="val 116415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000" b="1" dirty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Driven by </a:t>
            </a:r>
          </a:p>
          <a:p>
            <a:pPr algn="ctr"/>
            <a:r>
              <a:rPr lang="en-IN" sz="1000" i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Age group</a:t>
            </a:r>
            <a:r>
              <a:rPr lang="en-IN" sz="10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25-34yrs 27%  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D399B84D-D57C-4E39-959E-4206B993D5AC}"/>
              </a:ext>
            </a:extLst>
          </p:cNvPr>
          <p:cNvCxnSpPr/>
          <p:nvPr/>
        </p:nvCxnSpPr>
        <p:spPr>
          <a:xfrm>
            <a:off x="6292723" y="1928047"/>
            <a:ext cx="0" cy="3734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7452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8E537-E56B-49CA-B596-52598082FBE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478930725"/>
              </p:ext>
            </p:extLst>
          </p:nvPr>
        </p:nvGraphicFramePr>
        <p:xfrm>
          <a:off x="2032000" y="1957387"/>
          <a:ext cx="6783388" cy="4195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653">
            <a:extLst>
              <a:ext uri="{FF2B5EF4-FFF2-40B4-BE49-F238E27FC236}">
                <a16:creationId xmlns:a16="http://schemas.microsoft.com/office/drawing/2014/main" xmlns="" id="{0730964B-810E-4F24-8FAF-DC6D29C9A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031923"/>
            <a:ext cx="10695076" cy="335348"/>
          </a:xfrm>
        </p:spPr>
        <p:txBody>
          <a:bodyPr wrap="square" anchor="ctr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600" b="1" dirty="0">
                <a:solidFill>
                  <a:srgbClr val="000000"/>
                </a:solidFill>
                <a:latin typeface="Century Gothic (Headings)"/>
                <a:ea typeface="Calibri" panose="020F0502020204030204" pitchFamily="34" charset="0"/>
              </a:rPr>
              <a:t>Safety measure </a:t>
            </a:r>
            <a:r>
              <a:rPr lang="en-GB" sz="1600" dirty="0">
                <a:solidFill>
                  <a:srgbClr val="000000"/>
                </a:solidFill>
                <a:latin typeface="Century Gothic (Headings)"/>
                <a:ea typeface="Calibri" panose="020F0502020204030204" pitchFamily="34" charset="0"/>
              </a:rPr>
              <a:t>&amp; Deals are two foremost parameter compelling Non-buyers</a:t>
            </a:r>
            <a:endParaRPr lang="en-IN" sz="1600" dirty="0">
              <a:effectLst/>
              <a:latin typeface="Century Gothic (Headings)"/>
              <a:ea typeface="Calibri" panose="020F0502020204030204" pitchFamily="34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xmlns="" id="{60E15217-B103-467E-AD6B-14130B3DB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5" y="242891"/>
            <a:ext cx="11510977" cy="677634"/>
          </a:xfrm>
        </p:spPr>
        <p:txBody>
          <a:bodyPr/>
          <a:lstStyle/>
          <a:p>
            <a:r>
              <a:rPr lang="en-US" sz="2800" dirty="0"/>
              <a:t>Driver for Non-buyers</a:t>
            </a:r>
          </a:p>
        </p:txBody>
      </p:sp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xmlns="" id="{2BE2A6D8-000D-4D15-8DA5-80999429E544}"/>
              </a:ext>
            </a:extLst>
          </p:cNvPr>
          <p:cNvSpPr/>
          <p:nvPr/>
        </p:nvSpPr>
        <p:spPr>
          <a:xfrm>
            <a:off x="8177624" y="2921063"/>
            <a:ext cx="1620019" cy="528637"/>
          </a:xfrm>
          <a:prstGeom prst="wedgeRectCallout">
            <a:avLst>
              <a:gd name="adj1" fmla="val -138323"/>
              <a:gd name="adj2" fmla="val -44054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000" b="1" dirty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Driven by </a:t>
            </a:r>
          </a:p>
          <a:p>
            <a:pPr algn="ctr"/>
            <a:r>
              <a:rPr lang="en-IN" sz="10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Male 47%</a:t>
            </a: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xmlns="" id="{336C76C8-AFAA-491F-9ED1-950F9C5162E3}"/>
              </a:ext>
            </a:extLst>
          </p:cNvPr>
          <p:cNvSpPr/>
          <p:nvPr/>
        </p:nvSpPr>
        <p:spPr>
          <a:xfrm>
            <a:off x="8334371" y="4392193"/>
            <a:ext cx="1639073" cy="528637"/>
          </a:xfrm>
          <a:prstGeom prst="wedgeRectCallout">
            <a:avLst>
              <a:gd name="adj1" fmla="val -144742"/>
              <a:gd name="adj2" fmla="val -57568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000" b="1" dirty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Driven by </a:t>
            </a:r>
          </a:p>
          <a:p>
            <a:pPr algn="ctr"/>
            <a:r>
              <a:rPr lang="en-IN" sz="1000" i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West</a:t>
            </a:r>
            <a:r>
              <a:rPr lang="en-IN" sz="10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52%</a:t>
            </a:r>
          </a:p>
          <a:p>
            <a:pPr algn="ctr"/>
            <a:r>
              <a:rPr lang="en-IN" sz="1000" i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North 49%</a:t>
            </a:r>
            <a:endParaRPr lang="en-IN" sz="1000" i="1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9177D43E-B194-46AE-BD81-B1CD2727C700}"/>
              </a:ext>
            </a:extLst>
          </p:cNvPr>
          <p:cNvSpPr/>
          <p:nvPr/>
        </p:nvSpPr>
        <p:spPr>
          <a:xfrm>
            <a:off x="9958388" y="6557960"/>
            <a:ext cx="93549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Figures in %</a:t>
            </a:r>
          </a:p>
        </p:txBody>
      </p:sp>
    </p:spTree>
    <p:extLst>
      <p:ext uri="{BB962C8B-B14F-4D97-AF65-F5344CB8AC3E}">
        <p14:creationId xmlns:p14="http://schemas.microsoft.com/office/powerpoint/2010/main" val="578300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71FF1C-F5D2-40E3-9C23-030F8161C8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9979" y="2538636"/>
            <a:ext cx="3852041" cy="89036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671118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97EAB6E-5FFF-4923-BC7F-D2C71AD24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510" y="1817282"/>
            <a:ext cx="12196294" cy="169418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400" dirty="0">
                <a:ea typeface="Calibri" panose="020F0502020204030204" pitchFamily="34" charset="0"/>
                <a:cs typeface="Times New Roman" panose="02020603050405020304" pitchFamily="18" charset="0"/>
              </a:rPr>
              <a:t>MOBILE &amp; ELECTRONICS</a:t>
            </a:r>
            <a:endParaRPr lang="en-IN" sz="4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734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8E537-E56B-49CA-B596-52598082FBE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0B0F6A36-7A0C-4020-A2A4-EC3B075975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6905247"/>
              </p:ext>
            </p:extLst>
          </p:nvPr>
        </p:nvGraphicFramePr>
        <p:xfrm>
          <a:off x="550282" y="2075544"/>
          <a:ext cx="11686504" cy="3907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Content Placeholder 653">
            <a:extLst>
              <a:ext uri="{FF2B5EF4-FFF2-40B4-BE49-F238E27FC236}">
                <a16:creationId xmlns:a16="http://schemas.microsoft.com/office/drawing/2014/main" xmlns="" id="{6D7489EC-7ECD-4CCE-8F2F-50B8CA6CF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910268"/>
            <a:ext cx="10695076" cy="598947"/>
          </a:xfrm>
        </p:spPr>
        <p:txBody>
          <a:bodyPr wrap="square" anchor="ctr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IN" sz="1600" dirty="0">
                <a:solidFill>
                  <a:srgbClr val="000000"/>
                </a:solidFill>
                <a:effectLst/>
                <a:latin typeface="Century Gothic (Headings)"/>
                <a:ea typeface="Calibri" panose="020F0502020204030204" pitchFamily="34" charset="0"/>
              </a:rPr>
              <a:t>Mobile/Smartphone is most popular </a:t>
            </a:r>
            <a:r>
              <a:rPr lang="en-IN" sz="1600" dirty="0">
                <a:effectLst/>
                <a:latin typeface="Century Gothic (Headings)"/>
                <a:ea typeface="Calibri" panose="020F0502020204030204" pitchFamily="34" charset="0"/>
              </a:rPr>
              <a:t>in the electronics</a:t>
            </a:r>
            <a:r>
              <a:rPr lang="en-IN" sz="1600" dirty="0">
                <a:solidFill>
                  <a:srgbClr val="000000"/>
                </a:solidFill>
                <a:effectLst/>
                <a:latin typeface="Century Gothic (Headings)"/>
                <a:ea typeface="Calibri" panose="020F0502020204030204" pitchFamily="34" charset="0"/>
              </a:rPr>
              <a:t> category. </a:t>
            </a:r>
            <a:r>
              <a:rPr lang="en-GB" sz="1600" dirty="0">
                <a:solidFill>
                  <a:srgbClr val="000000"/>
                </a:solidFill>
                <a:latin typeface="Century Gothic (Headings)"/>
                <a:ea typeface="Calibri" panose="020F0502020204030204" pitchFamily="34" charset="0"/>
              </a:rPr>
              <a:t>However, Fitness products are picking up as a preferred choice during the festive season till </a:t>
            </a:r>
            <a:r>
              <a:rPr lang="en-GB" sz="1600" dirty="0" err="1">
                <a:solidFill>
                  <a:srgbClr val="000000"/>
                </a:solidFill>
                <a:latin typeface="Century Gothic (Headings)"/>
                <a:ea typeface="Calibri" panose="020F0502020204030204" pitchFamily="34" charset="0"/>
              </a:rPr>
              <a:t>EoY</a:t>
            </a:r>
            <a:r>
              <a:rPr lang="en-GB" sz="1600" dirty="0">
                <a:solidFill>
                  <a:srgbClr val="000000"/>
                </a:solidFill>
                <a:latin typeface="Century Gothic (Headings)"/>
                <a:ea typeface="Calibri" panose="020F0502020204030204" pitchFamily="34" charset="0"/>
              </a:rPr>
              <a:t> celebrations </a:t>
            </a:r>
            <a:endParaRPr lang="en-IN" sz="1600" dirty="0">
              <a:effectLst/>
              <a:latin typeface="Century Gothic (Headings)"/>
              <a:ea typeface="Calibri" panose="020F0502020204030204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7443E674-790E-4B07-9F6D-7295B402F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242" y="357190"/>
            <a:ext cx="11661558" cy="469179"/>
          </a:xfrm>
        </p:spPr>
        <p:txBody>
          <a:bodyPr/>
          <a:lstStyle/>
          <a:p>
            <a:r>
              <a:rPr lang="en-US" sz="2800" dirty="0"/>
              <a:t>Electronics bought since unlock v/s planning to buy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9CDD7CF1-33E2-4C97-ABB3-F742528017BA}"/>
              </a:ext>
            </a:extLst>
          </p:cNvPr>
          <p:cNvSpPr/>
          <p:nvPr/>
        </p:nvSpPr>
        <p:spPr>
          <a:xfrm>
            <a:off x="9958388" y="6557960"/>
            <a:ext cx="93549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Figures in 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C8DD6E6-9554-40AE-B748-150FB29CAE0D}"/>
              </a:ext>
            </a:extLst>
          </p:cNvPr>
          <p:cNvSpPr txBox="1"/>
          <p:nvPr/>
        </p:nvSpPr>
        <p:spPr>
          <a:xfrm>
            <a:off x="-2017" y="5047112"/>
            <a:ext cx="14324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400" dirty="0">
                <a:latin typeface="+mj-lt"/>
              </a:rPr>
              <a:t>Change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5A7D688-543B-4C90-A9E4-C8770E94D1E1}"/>
              </a:ext>
            </a:extLst>
          </p:cNvPr>
          <p:cNvSpPr txBox="1"/>
          <p:nvPr/>
        </p:nvSpPr>
        <p:spPr>
          <a:xfrm>
            <a:off x="1155528" y="5095698"/>
            <a:ext cx="635913" cy="2573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200" dirty="0">
                <a:latin typeface="+mj-lt"/>
              </a:rPr>
              <a:t> </a:t>
            </a:r>
            <a:r>
              <a:rPr lang="en-GB" sz="1200" b="1" dirty="0">
                <a:latin typeface="+mj-lt"/>
              </a:rPr>
              <a:t>-21 %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45DAB87-8A46-4B38-8850-E6864375C314}"/>
              </a:ext>
            </a:extLst>
          </p:cNvPr>
          <p:cNvSpPr txBox="1"/>
          <p:nvPr/>
        </p:nvSpPr>
        <p:spPr>
          <a:xfrm>
            <a:off x="2438401" y="5092768"/>
            <a:ext cx="657402" cy="2573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200" b="1" dirty="0">
                <a:latin typeface="+mj-lt"/>
              </a:rPr>
              <a:t> -43 %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F76BE09-3F6D-4C9C-95F2-C3F17FBF6C35}"/>
              </a:ext>
            </a:extLst>
          </p:cNvPr>
          <p:cNvSpPr txBox="1"/>
          <p:nvPr/>
        </p:nvSpPr>
        <p:spPr>
          <a:xfrm>
            <a:off x="4010179" y="5092768"/>
            <a:ext cx="635913" cy="2573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200" dirty="0">
                <a:latin typeface="+mj-lt"/>
              </a:rPr>
              <a:t> - 13 %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0A502944-2F5C-4924-9BDB-5691642EC8F8}"/>
              </a:ext>
            </a:extLst>
          </p:cNvPr>
          <p:cNvSpPr txBox="1"/>
          <p:nvPr/>
        </p:nvSpPr>
        <p:spPr>
          <a:xfrm>
            <a:off x="5426446" y="5085567"/>
            <a:ext cx="635913" cy="2573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200" dirty="0">
                <a:latin typeface="+mj-lt"/>
              </a:rPr>
              <a:t> - 6 %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A43243F-77B4-44CB-BFE1-898651AA0836}"/>
              </a:ext>
            </a:extLst>
          </p:cNvPr>
          <p:cNvSpPr txBox="1"/>
          <p:nvPr/>
        </p:nvSpPr>
        <p:spPr>
          <a:xfrm>
            <a:off x="6889832" y="5068487"/>
            <a:ext cx="635913" cy="2573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200" dirty="0">
                <a:latin typeface="+mj-lt"/>
              </a:rPr>
              <a:t> +28 %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729E62D6-C96F-4704-A5D7-06677ED21639}"/>
              </a:ext>
            </a:extLst>
          </p:cNvPr>
          <p:cNvSpPr txBox="1"/>
          <p:nvPr/>
        </p:nvSpPr>
        <p:spPr>
          <a:xfrm>
            <a:off x="9809981" y="5060364"/>
            <a:ext cx="635913" cy="2573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200" dirty="0">
                <a:latin typeface="+mj-lt"/>
              </a:rPr>
              <a:t> </a:t>
            </a:r>
            <a:r>
              <a:rPr lang="en-GB" sz="1200" b="1" dirty="0">
                <a:latin typeface="+mj-lt"/>
              </a:rPr>
              <a:t>+ 38%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E47B363D-FDC7-4B26-B8C9-488423B507D7}"/>
              </a:ext>
            </a:extLst>
          </p:cNvPr>
          <p:cNvSpPr txBox="1"/>
          <p:nvPr/>
        </p:nvSpPr>
        <p:spPr>
          <a:xfrm>
            <a:off x="8358867" y="5040487"/>
            <a:ext cx="635913" cy="2573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200" dirty="0">
                <a:latin typeface="+mj-lt"/>
              </a:rPr>
              <a:t> + 33 %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6C56E975-C1E1-4181-A632-F30772566E4B}"/>
              </a:ext>
            </a:extLst>
          </p:cNvPr>
          <p:cNvSpPr txBox="1"/>
          <p:nvPr/>
        </p:nvSpPr>
        <p:spPr>
          <a:xfrm>
            <a:off x="11194831" y="5053740"/>
            <a:ext cx="635913" cy="2573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200" dirty="0">
                <a:latin typeface="+mj-lt"/>
              </a:rPr>
              <a:t> -50 %</a:t>
            </a:r>
          </a:p>
        </p:txBody>
      </p:sp>
    </p:spTree>
    <p:extLst>
      <p:ext uri="{BB962C8B-B14F-4D97-AF65-F5344CB8AC3E}">
        <p14:creationId xmlns:p14="http://schemas.microsoft.com/office/powerpoint/2010/main" val="2503711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8E537-E56B-49CA-B596-52598082FBE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7255296"/>
              </p:ext>
            </p:extLst>
          </p:nvPr>
        </p:nvGraphicFramePr>
        <p:xfrm>
          <a:off x="1914526" y="1828801"/>
          <a:ext cx="6229349" cy="4006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653">
            <a:extLst>
              <a:ext uri="{FF2B5EF4-FFF2-40B4-BE49-F238E27FC236}">
                <a16:creationId xmlns:a16="http://schemas.microsoft.com/office/drawing/2014/main" xmlns="" id="{661BBF88-8C47-465E-9567-C4354169F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042003"/>
            <a:ext cx="10695076" cy="335476"/>
          </a:xfrm>
        </p:spPr>
        <p:txBody>
          <a:bodyPr wrap="square" anchor="ctr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IN" sz="1600" dirty="0">
                <a:solidFill>
                  <a:srgbClr val="000000"/>
                </a:solidFill>
                <a:effectLst/>
                <a:latin typeface="Century Gothic (Headings)"/>
                <a:ea typeface="Calibri" panose="020F0502020204030204" pitchFamily="34" charset="0"/>
              </a:rPr>
              <a:t>Online is the most preferred mode to buy </a:t>
            </a:r>
            <a:r>
              <a:rPr lang="en-IN" sz="1600" dirty="0">
                <a:solidFill>
                  <a:srgbClr val="000000"/>
                </a:solidFill>
                <a:latin typeface="Century Gothic (Headings)"/>
                <a:ea typeface="Calibri" panose="020F0502020204030204" pitchFamily="34" charset="0"/>
              </a:rPr>
              <a:t>Mobiles &amp; Electronics</a:t>
            </a:r>
            <a:r>
              <a:rPr lang="en-IN" sz="1600" dirty="0">
                <a:solidFill>
                  <a:srgbClr val="000000"/>
                </a:solidFill>
                <a:effectLst/>
                <a:latin typeface="Century Gothic (Headings)"/>
                <a:ea typeface="Calibri" panose="020F0502020204030204" pitchFamily="34" charset="0"/>
              </a:rPr>
              <a:t>.`</a:t>
            </a:r>
            <a:endParaRPr lang="en-IN" sz="1600" dirty="0">
              <a:effectLst/>
              <a:latin typeface="Century Gothic (Headings)"/>
              <a:ea typeface="Calibri" panose="020F0502020204030204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B975A03F-7BF3-4BAA-A20D-39AE307C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268463"/>
            <a:ext cx="10610850" cy="620484"/>
          </a:xfrm>
        </p:spPr>
        <p:txBody>
          <a:bodyPr/>
          <a:lstStyle/>
          <a:p>
            <a:r>
              <a:rPr lang="en-US" sz="3000" dirty="0"/>
              <a:t>Preferred medium of purchasing electronics</a:t>
            </a:r>
            <a:endParaRPr lang="en-US" sz="3000" dirty="0">
              <a:solidFill>
                <a:schemeClr val="accent2"/>
              </a:solidFill>
              <a:highlight>
                <a:srgbClr val="FFFF00"/>
              </a:highlight>
            </a:endParaRPr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xmlns="" id="{B7D0C434-C302-4DC8-A133-2542D1EB0222}"/>
              </a:ext>
            </a:extLst>
          </p:cNvPr>
          <p:cNvSpPr/>
          <p:nvPr/>
        </p:nvSpPr>
        <p:spPr>
          <a:xfrm>
            <a:off x="7169078" y="3163854"/>
            <a:ext cx="649432" cy="249482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A7ADE75-FF15-480A-A34F-84FCE8632C74}"/>
              </a:ext>
            </a:extLst>
          </p:cNvPr>
          <p:cNvSpPr txBox="1"/>
          <p:nvPr/>
        </p:nvSpPr>
        <p:spPr>
          <a:xfrm>
            <a:off x="7986714" y="4300546"/>
            <a:ext cx="3367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1400" b="1" i="1" dirty="0">
                <a:latin typeface="+mj-lt"/>
              </a:rPr>
              <a:t>Offline Electronic shopping 62%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68649B12-627E-4630-9BBB-1561E7F2E639}"/>
              </a:ext>
            </a:extLst>
          </p:cNvPr>
          <p:cNvSpPr/>
          <p:nvPr/>
        </p:nvSpPr>
        <p:spPr>
          <a:xfrm>
            <a:off x="9958388" y="6557960"/>
            <a:ext cx="93549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Figures in %</a:t>
            </a:r>
          </a:p>
        </p:txBody>
      </p:sp>
    </p:spTree>
    <p:extLst>
      <p:ext uri="{BB962C8B-B14F-4D97-AF65-F5344CB8AC3E}">
        <p14:creationId xmlns:p14="http://schemas.microsoft.com/office/powerpoint/2010/main" val="9813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8E537-E56B-49CA-B596-52598082FBE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graphicFrame>
        <p:nvGraphicFramePr>
          <p:cNvPr id="16" name="Chart 15"/>
          <p:cNvGraphicFramePr/>
          <p:nvPr/>
        </p:nvGraphicFramePr>
        <p:xfrm>
          <a:off x="653961" y="1687133"/>
          <a:ext cx="5350241" cy="4275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E1A20E0-3386-48BE-86E6-B6041DC175C3}"/>
              </a:ext>
            </a:extLst>
          </p:cNvPr>
          <p:cNvSpPr txBox="1"/>
          <p:nvPr/>
        </p:nvSpPr>
        <p:spPr>
          <a:xfrm>
            <a:off x="1287359" y="1910221"/>
            <a:ext cx="34007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Budget this festive season</a:t>
            </a:r>
          </a:p>
        </p:txBody>
      </p: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xmlns="" id="{B231E795-C8B4-4ECE-9E8C-B2B15A86C7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9285106"/>
              </p:ext>
            </p:extLst>
          </p:nvPr>
        </p:nvGraphicFramePr>
        <p:xfrm>
          <a:off x="653961" y="2441085"/>
          <a:ext cx="4034151" cy="3563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ontent Placeholder 6">
            <a:extLst>
              <a:ext uri="{FF2B5EF4-FFF2-40B4-BE49-F238E27FC236}">
                <a16:creationId xmlns:a16="http://schemas.microsoft.com/office/drawing/2014/main" xmlns="" id="{E050FCD6-32C7-46A3-872F-835A551687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788261"/>
              </p:ext>
            </p:extLst>
          </p:nvPr>
        </p:nvGraphicFramePr>
        <p:xfrm>
          <a:off x="4976038" y="2482483"/>
          <a:ext cx="6377762" cy="3419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6A4081B3-AAEE-4071-A0A9-211CC98FC8D3}"/>
              </a:ext>
            </a:extLst>
          </p:cNvPr>
          <p:cNvSpPr txBox="1"/>
          <p:nvPr/>
        </p:nvSpPr>
        <p:spPr>
          <a:xfrm>
            <a:off x="5699820" y="5804420"/>
            <a:ext cx="1314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Income (INR)</a:t>
            </a:r>
            <a:endParaRPr kumimoji="0" lang="en-I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9D53CB9A-4401-43EE-BBCD-5C386B88A769}"/>
              </a:ext>
            </a:extLst>
          </p:cNvPr>
          <p:cNvSpPr txBox="1"/>
          <p:nvPr/>
        </p:nvSpPr>
        <p:spPr>
          <a:xfrm>
            <a:off x="9555624" y="5764338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Zone</a:t>
            </a:r>
            <a:endParaRPr kumimoji="0" lang="en-I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3" name="Content Placeholder 653">
            <a:extLst>
              <a:ext uri="{FF2B5EF4-FFF2-40B4-BE49-F238E27FC236}">
                <a16:creationId xmlns:a16="http://schemas.microsoft.com/office/drawing/2014/main" xmlns="" id="{708F30BB-A990-4BD3-B573-7E01F8743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877" y="949642"/>
            <a:ext cx="10756161" cy="713016"/>
          </a:xfrm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IN" sz="1600" dirty="0"/>
              <a:t>3 in 4 consumer’s budget would be less or same as last festive season</a:t>
            </a:r>
          </a:p>
          <a:p>
            <a:pPr>
              <a:lnSpc>
                <a:spcPct val="100000"/>
              </a:lnSpc>
            </a:pPr>
            <a:r>
              <a:rPr lang="en-IN" sz="1600" dirty="0"/>
              <a:t>Almost 1 out 4 in age group of 25-34  will have higher budget this festive season  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C14A4982-8C86-491B-818C-1F61E79F5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5" y="342903"/>
            <a:ext cx="10610848" cy="534758"/>
          </a:xfrm>
        </p:spPr>
        <p:txBody>
          <a:bodyPr/>
          <a:lstStyle/>
          <a:p>
            <a:r>
              <a:rPr lang="en-GB" sz="2800" dirty="0"/>
              <a:t>Shopping Budget for electronics this festive season/</a:t>
            </a:r>
            <a:r>
              <a:rPr lang="en-GB" sz="2800" dirty="0" err="1"/>
              <a:t>EoY</a:t>
            </a:r>
            <a:endParaRPr lang="en-GB" sz="2800" dirty="0"/>
          </a:p>
        </p:txBody>
      </p:sp>
      <p:sp>
        <p:nvSpPr>
          <p:cNvPr id="15" name="Speech Bubble: Rectangle 14">
            <a:extLst>
              <a:ext uri="{FF2B5EF4-FFF2-40B4-BE49-F238E27FC236}">
                <a16:creationId xmlns:a16="http://schemas.microsoft.com/office/drawing/2014/main" xmlns="" id="{A8DA11D5-4BFB-47C1-A085-7884E032D4DE}"/>
              </a:ext>
            </a:extLst>
          </p:cNvPr>
          <p:cNvSpPr/>
          <p:nvPr/>
        </p:nvSpPr>
        <p:spPr>
          <a:xfrm>
            <a:off x="3529920" y="2629200"/>
            <a:ext cx="1713601" cy="508122"/>
          </a:xfrm>
          <a:prstGeom prst="wedgeRectCallout">
            <a:avLst>
              <a:gd name="adj1" fmla="val -45176"/>
              <a:gd name="adj2" fmla="val 133554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000" b="1" dirty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Driven by </a:t>
            </a:r>
          </a:p>
          <a:p>
            <a:pPr algn="ctr"/>
            <a:r>
              <a:rPr lang="en-IN" sz="1000" i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Age group</a:t>
            </a:r>
            <a:r>
              <a:rPr lang="en-IN" sz="1000" i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25-34yrs 26%  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0E28BC0C-5B01-4856-8E79-C162856A211C}"/>
              </a:ext>
            </a:extLst>
          </p:cNvPr>
          <p:cNvSpPr/>
          <p:nvPr/>
        </p:nvSpPr>
        <p:spPr>
          <a:xfrm>
            <a:off x="9958388" y="6557960"/>
            <a:ext cx="93549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Figures in %</a:t>
            </a:r>
          </a:p>
        </p:txBody>
      </p:sp>
    </p:spTree>
    <p:extLst>
      <p:ext uri="{BB962C8B-B14F-4D97-AF65-F5344CB8AC3E}">
        <p14:creationId xmlns:p14="http://schemas.microsoft.com/office/powerpoint/2010/main" val="3807907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97EAB6E-5FFF-4923-BC7F-D2C71AD24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299" y="1800642"/>
            <a:ext cx="12257871" cy="1728576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400" dirty="0">
                <a:ea typeface="Calibri" panose="020F0502020204030204" pitchFamily="34" charset="0"/>
                <a:cs typeface="Times New Roman" panose="02020603050405020304" pitchFamily="18" charset="0"/>
              </a:rPr>
              <a:t>SMALL APPLIANCES</a:t>
            </a:r>
            <a:endParaRPr lang="en-IN" sz="4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780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8E537-E56B-49CA-B596-52598082FBE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0B0F6A36-7A0C-4020-A2A4-EC3B075975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4104377"/>
              </p:ext>
            </p:extLst>
          </p:nvPr>
        </p:nvGraphicFramePr>
        <p:xfrm>
          <a:off x="485775" y="2185981"/>
          <a:ext cx="11706225" cy="3929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Content Placeholder 653">
            <a:extLst>
              <a:ext uri="{FF2B5EF4-FFF2-40B4-BE49-F238E27FC236}">
                <a16:creationId xmlns:a16="http://schemas.microsoft.com/office/drawing/2014/main" xmlns="" id="{6D7489EC-7ECD-4CCE-8F2F-50B8CA6CF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813" y="920050"/>
            <a:ext cx="10737938" cy="1093248"/>
          </a:xfrm>
        </p:spPr>
        <p:txBody>
          <a:bodyPr wrap="square" anchor="ctr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solidFill>
                  <a:srgbClr val="000000"/>
                </a:solidFill>
                <a:latin typeface="Century Gothic (Headings)"/>
                <a:ea typeface="Calibri" panose="020F0502020204030204" pitchFamily="34" charset="0"/>
              </a:rPr>
              <a:t>Post-unlock, consumers initially were considering sanitizers, however, since the onset of festive season till </a:t>
            </a:r>
            <a:r>
              <a:rPr lang="en-GB" sz="1600" dirty="0" err="1">
                <a:solidFill>
                  <a:srgbClr val="000000"/>
                </a:solidFill>
                <a:latin typeface="Century Gothic (Headings)"/>
                <a:ea typeface="Calibri" panose="020F0502020204030204" pitchFamily="34" charset="0"/>
              </a:rPr>
              <a:t>EoY</a:t>
            </a:r>
            <a:r>
              <a:rPr lang="en-GB" sz="1600" dirty="0">
                <a:solidFill>
                  <a:srgbClr val="000000"/>
                </a:solidFill>
                <a:latin typeface="Century Gothic (Headings)"/>
                <a:ea typeface="Calibri" panose="020F0502020204030204" pitchFamily="34" charset="0"/>
              </a:rPr>
              <a:t> celebrations, Cleaning &amp; Kitchen appliances are the preferred categories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solidFill>
                  <a:srgbClr val="000000"/>
                </a:solidFill>
                <a:latin typeface="Century Gothic (Headings)"/>
                <a:ea typeface="Calibri" panose="020F0502020204030204" pitchFamily="34" charset="0"/>
              </a:rPr>
              <a:t>Consumers focus on hygiene and DIY for home &amp; living</a:t>
            </a:r>
            <a:endParaRPr lang="en-IN" sz="1600" dirty="0">
              <a:effectLst/>
              <a:latin typeface="Century Gothic (Headings)"/>
              <a:ea typeface="Calibri" panose="020F0502020204030204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7443E674-790E-4B07-9F6D-7295B402F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092" y="328614"/>
            <a:ext cx="11496677" cy="549050"/>
          </a:xfrm>
        </p:spPr>
        <p:txBody>
          <a:bodyPr/>
          <a:lstStyle/>
          <a:p>
            <a:r>
              <a:rPr lang="en-US" sz="2800" dirty="0"/>
              <a:t>Small appliances bought since unlock vs planning to buy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5351904A-85FD-49AF-AFCC-10C5814BF960}"/>
              </a:ext>
            </a:extLst>
          </p:cNvPr>
          <p:cNvSpPr/>
          <p:nvPr/>
        </p:nvSpPr>
        <p:spPr>
          <a:xfrm>
            <a:off x="9958388" y="6557960"/>
            <a:ext cx="93549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Figures in 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7D97D00-082E-4E09-AB0A-61CC08663072}"/>
              </a:ext>
            </a:extLst>
          </p:cNvPr>
          <p:cNvSpPr txBox="1"/>
          <p:nvPr/>
        </p:nvSpPr>
        <p:spPr>
          <a:xfrm>
            <a:off x="40847" y="5175700"/>
            <a:ext cx="14324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400" dirty="0">
                <a:latin typeface="+mj-lt"/>
              </a:rPr>
              <a:t>Change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2190F68-1BC1-45C8-BD7C-D75A4DD13B90}"/>
              </a:ext>
            </a:extLst>
          </p:cNvPr>
          <p:cNvSpPr txBox="1"/>
          <p:nvPr/>
        </p:nvSpPr>
        <p:spPr>
          <a:xfrm>
            <a:off x="1698460" y="5224286"/>
            <a:ext cx="635913" cy="2573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200" b="1" dirty="0">
                <a:latin typeface="+mj-lt"/>
              </a:rPr>
              <a:t> +55 %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BE0A2CD7-D2B4-4946-886C-F9A53E5AE102}"/>
              </a:ext>
            </a:extLst>
          </p:cNvPr>
          <p:cNvSpPr txBox="1"/>
          <p:nvPr/>
        </p:nvSpPr>
        <p:spPr>
          <a:xfrm>
            <a:off x="3838729" y="5221356"/>
            <a:ext cx="635913" cy="2573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200" dirty="0">
                <a:latin typeface="+mj-lt"/>
              </a:rPr>
              <a:t> +10 %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995522E5-3E7C-4B2F-AFFE-DBB6DD93E5AE}"/>
              </a:ext>
            </a:extLst>
          </p:cNvPr>
          <p:cNvSpPr txBox="1"/>
          <p:nvPr/>
        </p:nvSpPr>
        <p:spPr>
          <a:xfrm>
            <a:off x="6157909" y="5272088"/>
            <a:ext cx="667746" cy="2573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200" dirty="0">
                <a:latin typeface="+mj-lt"/>
              </a:rPr>
              <a:t> +3%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272C5AA3-2827-4B38-ABB2-2EC8194627EC}"/>
              </a:ext>
            </a:extLst>
          </p:cNvPr>
          <p:cNvSpPr txBox="1"/>
          <p:nvPr/>
        </p:nvSpPr>
        <p:spPr>
          <a:xfrm>
            <a:off x="8401731" y="5169075"/>
            <a:ext cx="635913" cy="2573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200" b="1" dirty="0">
                <a:latin typeface="+mj-lt"/>
              </a:rPr>
              <a:t> -35 %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38140ABA-7BFE-4DF6-BF40-18DD93E21531}"/>
              </a:ext>
            </a:extLst>
          </p:cNvPr>
          <p:cNvSpPr txBox="1"/>
          <p:nvPr/>
        </p:nvSpPr>
        <p:spPr>
          <a:xfrm>
            <a:off x="10694761" y="5182328"/>
            <a:ext cx="635913" cy="2573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GB" sz="1200" dirty="0">
                <a:latin typeface="+mj-lt"/>
              </a:rPr>
              <a:t> 0 %</a:t>
            </a:r>
          </a:p>
        </p:txBody>
      </p:sp>
    </p:spTree>
    <p:extLst>
      <p:ext uri="{BB962C8B-B14F-4D97-AF65-F5344CB8AC3E}">
        <p14:creationId xmlns:p14="http://schemas.microsoft.com/office/powerpoint/2010/main" val="147429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28E537-E56B-49CA-B596-52598082FBE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832293007"/>
              </p:ext>
            </p:extLst>
          </p:nvPr>
        </p:nvGraphicFramePr>
        <p:xfrm>
          <a:off x="1914526" y="1828801"/>
          <a:ext cx="6229349" cy="4006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653">
            <a:extLst>
              <a:ext uri="{FF2B5EF4-FFF2-40B4-BE49-F238E27FC236}">
                <a16:creationId xmlns:a16="http://schemas.microsoft.com/office/drawing/2014/main" xmlns="" id="{661BBF88-8C47-465E-9567-C4354169F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315" y="1047427"/>
            <a:ext cx="10821346" cy="335476"/>
          </a:xfrm>
        </p:spPr>
        <p:txBody>
          <a:bodyPr wrap="square" anchor="ctr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IN" sz="1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Similar to Personal care/ home items, Small </a:t>
            </a:r>
            <a:r>
              <a:rPr lang="en-IN" sz="1600" dirty="0">
                <a:effectLst/>
                <a:ea typeface="Calibri" panose="020F0502020204030204" pitchFamily="34" charset="0"/>
              </a:rPr>
              <a:t>appliances see</a:t>
            </a:r>
            <a:r>
              <a:rPr lang="en-IN" sz="1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a balance between Online </a:t>
            </a:r>
            <a:r>
              <a:rPr lang="en-IN" sz="1600" dirty="0">
                <a:solidFill>
                  <a:srgbClr val="000000"/>
                </a:solidFill>
                <a:ea typeface="Calibri" panose="020F0502020204030204" pitchFamily="34" charset="0"/>
              </a:rPr>
              <a:t>&amp;</a:t>
            </a:r>
            <a:r>
              <a:rPr lang="en-IN" sz="1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offline modes</a:t>
            </a:r>
            <a:endParaRPr lang="en-IN" sz="1600" dirty="0">
              <a:effectLst/>
              <a:ea typeface="Calibri" panose="020F0502020204030204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B975A03F-7BF3-4BAA-A20D-39AE307C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43" y="271463"/>
            <a:ext cx="11407938" cy="620485"/>
          </a:xfrm>
        </p:spPr>
        <p:txBody>
          <a:bodyPr/>
          <a:lstStyle/>
          <a:p>
            <a:r>
              <a:rPr lang="en-US" sz="2800" dirty="0"/>
              <a:t>Preferred mode to purchase small appliances</a:t>
            </a:r>
            <a:endParaRPr lang="en-US" sz="2800" dirty="0">
              <a:solidFill>
                <a:schemeClr val="accent2"/>
              </a:solidFill>
              <a:highlight>
                <a:srgbClr val="FFFF00"/>
              </a:highlight>
            </a:endParaRPr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xmlns="" id="{B7D0C434-C302-4DC8-A133-2542D1EB0222}"/>
              </a:ext>
            </a:extLst>
          </p:cNvPr>
          <p:cNvSpPr/>
          <p:nvPr/>
        </p:nvSpPr>
        <p:spPr>
          <a:xfrm>
            <a:off x="7169078" y="3336131"/>
            <a:ext cx="649432" cy="23074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A7ADE75-FF15-480A-A34F-84FCE8632C74}"/>
              </a:ext>
            </a:extLst>
          </p:cNvPr>
          <p:cNvSpPr txBox="1"/>
          <p:nvPr/>
        </p:nvSpPr>
        <p:spPr>
          <a:xfrm>
            <a:off x="7986714" y="4300546"/>
            <a:ext cx="3367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1200" b="1" i="1" dirty="0">
                <a:latin typeface="+mj-lt"/>
              </a:rPr>
              <a:t>Offline Home Appliances/Small Appliances shopping 69%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7C0E13B5-1FE0-419D-B493-B2DDF14A9064}"/>
              </a:ext>
            </a:extLst>
          </p:cNvPr>
          <p:cNvSpPr/>
          <p:nvPr/>
        </p:nvSpPr>
        <p:spPr>
          <a:xfrm>
            <a:off x="9958388" y="6557960"/>
            <a:ext cx="93549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Figures in %</a:t>
            </a:r>
          </a:p>
        </p:txBody>
      </p:sp>
    </p:spTree>
    <p:extLst>
      <p:ext uri="{BB962C8B-B14F-4D97-AF65-F5344CB8AC3E}">
        <p14:creationId xmlns:p14="http://schemas.microsoft.com/office/powerpoint/2010/main" val="3398912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97EAB6E-5FFF-4923-BC7F-D2C71AD24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169" y="1882483"/>
            <a:ext cx="12157858" cy="1700001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400" dirty="0">
                <a:ea typeface="Calibri" panose="020F0502020204030204" pitchFamily="34" charset="0"/>
                <a:cs typeface="Times New Roman" panose="02020603050405020304" pitchFamily="18" charset="0"/>
              </a:rPr>
              <a:t>LARGE APPLIANCES</a:t>
            </a:r>
            <a:endParaRPr lang="en-IN" sz="4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33708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00"/>
        </a:solidFill>
      </a:spPr>
      <a:bodyPr rtlCol="0" anchor="ctr"/>
      <a:lstStyle>
        <a:defPPr algn="ctr">
          <a:defRPr sz="3600" b="1" dirty="0" smtClean="0">
            <a:solidFill>
              <a:srgbClr val="FF0000"/>
            </a:solidFill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dirty="0" err="1" smtClean="0"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Microsoft_Data_Driven_Financial_Corporate.potx" id="{AF0BB5A1-6D8A-4FE6-8E42-5BDD7830AEFF}" vid="{0057B11C-41A7-4209-873B-0AFB0F6811B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5EDEDD2D1F884CB53CB3FFCF033B7C" ma:contentTypeVersion="13" ma:contentTypeDescription="Create a new document." ma:contentTypeScope="" ma:versionID="6031a0efc0252d3c4b0277cef3d40c95">
  <xsd:schema xmlns:xsd="http://www.w3.org/2001/XMLSchema" xmlns:xs="http://www.w3.org/2001/XMLSchema" xmlns:p="http://schemas.microsoft.com/office/2006/metadata/properties" xmlns:ns3="206f38ac-1aa6-41c1-be74-c3481b24fe92" xmlns:ns4="a9d537dc-9ed5-422c-abe3-799bf77b317e" targetNamespace="http://schemas.microsoft.com/office/2006/metadata/properties" ma:root="true" ma:fieldsID="44c6e0c045ce266d35304707a46ccfd8" ns3:_="" ns4:_="">
    <xsd:import namespace="206f38ac-1aa6-41c1-be74-c3481b24fe92"/>
    <xsd:import namespace="a9d537dc-9ed5-422c-abe3-799bf77b317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6f38ac-1aa6-41c1-be74-c3481b24fe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d537dc-9ed5-422c-abe3-799bf77b317e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D67666-3F38-4213-AEAF-31EB2AC0E7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6f38ac-1aa6-41c1-be74-c3481b24fe92"/>
    <ds:schemaRef ds:uri="a9d537dc-9ed5-422c-abe3-799bf77b31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D14392-989D-45E2-916C-B9B55287B3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E9B269-E38C-4684-A94D-815577669FFF}">
  <ds:schemaRefs>
    <ds:schemaRef ds:uri="http://purl.org/dc/terms/"/>
    <ds:schemaRef ds:uri="http://schemas.openxmlformats.org/package/2006/metadata/core-properties"/>
    <ds:schemaRef ds:uri="http://www.w3.org/XML/1998/namespace"/>
    <ds:schemaRef ds:uri="a9d537dc-9ed5-422c-abe3-799bf77b317e"/>
    <ds:schemaRef ds:uri="http://purl.org/dc/dcmitype/"/>
    <ds:schemaRef ds:uri="http://schemas.microsoft.com/office/2006/documentManagement/types"/>
    <ds:schemaRef ds:uri="http://purl.org/dc/elements/1.1/"/>
    <ds:schemaRef ds:uri="206f38ac-1aa6-41c1-be74-c3481b24fe92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7607</TotalTime>
  <Words>536</Words>
  <Application>Microsoft Office PowerPoint</Application>
  <PresentationFormat>Custom</PresentationFormat>
  <Paragraphs>109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1_Office Theme</vt:lpstr>
      <vt:lpstr>Mobile, Electronics &amp; Appliances</vt:lpstr>
      <vt:lpstr>MOBILE &amp; ELECTRONICS</vt:lpstr>
      <vt:lpstr>Electronics bought since unlock v/s planning to buy</vt:lpstr>
      <vt:lpstr>Preferred medium of purchasing electronics</vt:lpstr>
      <vt:lpstr>Shopping Budget for electronics this festive season/EoY</vt:lpstr>
      <vt:lpstr>SMALL APPLIANCES</vt:lpstr>
      <vt:lpstr>Small appliances bought since unlock vs planning to buy</vt:lpstr>
      <vt:lpstr>Preferred mode to purchase small appliances</vt:lpstr>
      <vt:lpstr>LARGE APPLIANCES</vt:lpstr>
      <vt:lpstr>Large appliance bought in unlock v/s planning to buy</vt:lpstr>
      <vt:lpstr>Preferred purchase medium for Large appliance</vt:lpstr>
      <vt:lpstr>Shopping budget for appliances this festive season</vt:lpstr>
      <vt:lpstr>Driver for Non-buyers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Electronics &amp; Appliances Survey</dc:title>
  <dc:creator>Harish Brahmanyapura</dc:creator>
  <cp:lastModifiedBy>Windows User</cp:lastModifiedBy>
  <cp:revision>213</cp:revision>
  <dcterms:created xsi:type="dcterms:W3CDTF">2020-09-21T03:06:13Z</dcterms:created>
  <dcterms:modified xsi:type="dcterms:W3CDTF">2020-12-24T00:18:15Z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0x010100E55EDEDD2D1F884CB53CB3FFCF033B7C</vt:lpwstr>
  </property>
</Properties>
</file>